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4" r:id="rId2"/>
    <p:sldId id="258" r:id="rId3"/>
    <p:sldId id="260" r:id="rId4"/>
    <p:sldId id="261" r:id="rId5"/>
    <p:sldId id="262" r:id="rId6"/>
    <p:sldId id="263" r:id="rId7"/>
    <p:sldId id="306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5" r:id="rId16"/>
    <p:sldId id="307" r:id="rId17"/>
    <p:sldId id="308" r:id="rId18"/>
    <p:sldId id="276" r:id="rId19"/>
    <p:sldId id="277" r:id="rId20"/>
    <p:sldId id="278" r:id="rId21"/>
    <p:sldId id="309" r:id="rId22"/>
    <p:sldId id="272" r:id="rId23"/>
    <p:sldId id="274" r:id="rId24"/>
    <p:sldId id="271" r:id="rId25"/>
    <p:sldId id="297" r:id="rId26"/>
    <p:sldId id="281" r:id="rId27"/>
    <p:sldId id="279" r:id="rId28"/>
    <p:sldId id="280" r:id="rId29"/>
    <p:sldId id="298" r:id="rId30"/>
    <p:sldId id="299" r:id="rId31"/>
    <p:sldId id="304" r:id="rId32"/>
    <p:sldId id="305" r:id="rId33"/>
    <p:sldId id="302" r:id="rId34"/>
    <p:sldId id="284" r:id="rId35"/>
    <p:sldId id="285" r:id="rId36"/>
    <p:sldId id="286" r:id="rId37"/>
    <p:sldId id="313" r:id="rId38"/>
    <p:sldId id="288" r:id="rId39"/>
    <p:sldId id="289" r:id="rId40"/>
    <p:sldId id="291" r:id="rId41"/>
    <p:sldId id="293" r:id="rId42"/>
    <p:sldId id="294" r:id="rId43"/>
    <p:sldId id="295" r:id="rId44"/>
    <p:sldId id="310" r:id="rId45"/>
    <p:sldId id="311" r:id="rId46"/>
    <p:sldId id="31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OUTBREAKS\BOTSWANA\ITOTO\Itoto%20reemergence%20of%20fmd%20return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thobokwe\Documents\VACCINE%20CHALLENGE%20TEST\OUTBREAKS\BOTSWANA\ITOTO\Itoto%20reemergence%20of%20fmd%20return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MAUN%20HABU%20PVM%20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MAUN%20HABU%20PVM%200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SETSHEGO\Maun%20Toteng%20AMain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SETSHEGO\Maun%20Toteng%20AMain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SETSHEGO\Maun%20Toteng%20Ext%20%20%20Sera%20titres%20up%20to%20%20DAY%20120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thobokwe\Documents\VACCINE%20CHALLENGE%20TEST\PVM\BOTSWANA\SETSHEGO\Maun%20Toteng%20AMain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thobokwe\Documents\VACCINE%20CHALLENGE%20TEST\Malawi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Sheet1!$C$3</c:f>
              <c:strCache>
                <c:ptCount val="1"/>
                <c:pt idx="0">
                  <c:v>No VSL Adults</c:v>
                </c:pt>
              </c:strCache>
            </c:strRef>
          </c:tx>
          <c:marker>
            <c:symbol val="none"/>
          </c:marker>
          <c:cat>
            <c:strRef>
              <c:f>Sheet1!$D$2:$AF$2</c:f>
              <c:strCache>
                <c:ptCount val="29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  <c:pt idx="4">
                  <c:v>9th</c:v>
                </c:pt>
                <c:pt idx="5">
                  <c:v>10th </c:v>
                </c:pt>
                <c:pt idx="6">
                  <c:v>11th</c:v>
                </c:pt>
                <c:pt idx="7">
                  <c:v>12th</c:v>
                </c:pt>
                <c:pt idx="8">
                  <c:v>13th</c:v>
                </c:pt>
                <c:pt idx="9">
                  <c:v>14th</c:v>
                </c:pt>
                <c:pt idx="10">
                  <c:v>15th</c:v>
                </c:pt>
                <c:pt idx="11">
                  <c:v>16th</c:v>
                </c:pt>
                <c:pt idx="12">
                  <c:v>17th</c:v>
                </c:pt>
                <c:pt idx="13">
                  <c:v>18th</c:v>
                </c:pt>
                <c:pt idx="14">
                  <c:v>19th</c:v>
                </c:pt>
                <c:pt idx="15">
                  <c:v>20th</c:v>
                </c:pt>
                <c:pt idx="16">
                  <c:v>21 st</c:v>
                </c:pt>
                <c:pt idx="17">
                  <c:v>22nd</c:v>
                </c:pt>
                <c:pt idx="18">
                  <c:v>23rd</c:v>
                </c:pt>
                <c:pt idx="19">
                  <c:v>24th</c:v>
                </c:pt>
                <c:pt idx="20">
                  <c:v>25th</c:v>
                </c:pt>
                <c:pt idx="21">
                  <c:v>26th</c:v>
                </c:pt>
                <c:pt idx="22">
                  <c:v>27th</c:v>
                </c:pt>
                <c:pt idx="23">
                  <c:v>28th</c:v>
                </c:pt>
                <c:pt idx="24">
                  <c:v>29th</c:v>
                </c:pt>
                <c:pt idx="25">
                  <c:v>30th</c:v>
                </c:pt>
                <c:pt idx="26">
                  <c:v>31st</c:v>
                </c:pt>
                <c:pt idx="27">
                  <c:v>01st</c:v>
                </c:pt>
                <c:pt idx="28">
                  <c:v>02st</c:v>
                </c:pt>
              </c:strCache>
            </c:strRef>
          </c:cat>
          <c:val>
            <c:numRef>
              <c:f>Sheet1!$D$3:$AF$3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  <c:pt idx="4">
                  <c:v>13</c:v>
                </c:pt>
                <c:pt idx="5">
                  <c:v>21</c:v>
                </c:pt>
                <c:pt idx="6">
                  <c:v>9</c:v>
                </c:pt>
                <c:pt idx="7">
                  <c:v>9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4</c:v>
                </c:pt>
                <c:pt idx="27">
                  <c:v>0</c:v>
                </c:pt>
                <c:pt idx="2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VSL Adults</c:v>
                </c:pt>
              </c:strCache>
            </c:strRef>
          </c:tx>
          <c:marker>
            <c:symbol val="none"/>
          </c:marker>
          <c:cat>
            <c:strRef>
              <c:f>Sheet1!$D$2:$AF$2</c:f>
              <c:strCache>
                <c:ptCount val="29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  <c:pt idx="4">
                  <c:v>9th</c:v>
                </c:pt>
                <c:pt idx="5">
                  <c:v>10th </c:v>
                </c:pt>
                <c:pt idx="6">
                  <c:v>11th</c:v>
                </c:pt>
                <c:pt idx="7">
                  <c:v>12th</c:v>
                </c:pt>
                <c:pt idx="8">
                  <c:v>13th</c:v>
                </c:pt>
                <c:pt idx="9">
                  <c:v>14th</c:v>
                </c:pt>
                <c:pt idx="10">
                  <c:v>15th</c:v>
                </c:pt>
                <c:pt idx="11">
                  <c:v>16th</c:v>
                </c:pt>
                <c:pt idx="12">
                  <c:v>17th</c:v>
                </c:pt>
                <c:pt idx="13">
                  <c:v>18th</c:v>
                </c:pt>
                <c:pt idx="14">
                  <c:v>19th</c:v>
                </c:pt>
                <c:pt idx="15">
                  <c:v>20th</c:v>
                </c:pt>
                <c:pt idx="16">
                  <c:v>21 st</c:v>
                </c:pt>
                <c:pt idx="17">
                  <c:v>22nd</c:v>
                </c:pt>
                <c:pt idx="18">
                  <c:v>23rd</c:v>
                </c:pt>
                <c:pt idx="19">
                  <c:v>24th</c:v>
                </c:pt>
                <c:pt idx="20">
                  <c:v>25th</c:v>
                </c:pt>
                <c:pt idx="21">
                  <c:v>26th</c:v>
                </c:pt>
                <c:pt idx="22">
                  <c:v>27th</c:v>
                </c:pt>
                <c:pt idx="23">
                  <c:v>28th</c:v>
                </c:pt>
                <c:pt idx="24">
                  <c:v>29th</c:v>
                </c:pt>
                <c:pt idx="25">
                  <c:v>30th</c:v>
                </c:pt>
                <c:pt idx="26">
                  <c:v>31st</c:v>
                </c:pt>
                <c:pt idx="27">
                  <c:v>01st</c:v>
                </c:pt>
                <c:pt idx="28">
                  <c:v>02st</c:v>
                </c:pt>
              </c:strCache>
            </c:strRef>
          </c:cat>
          <c:val>
            <c:numRef>
              <c:f>Sheet1!$D$4:$AF$4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15</c:v>
                </c:pt>
                <c:pt idx="3">
                  <c:v>10</c:v>
                </c:pt>
                <c:pt idx="4">
                  <c:v>15</c:v>
                </c:pt>
                <c:pt idx="5">
                  <c:v>5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1</c:v>
                </c:pt>
                <c:pt idx="19">
                  <c:v>5</c:v>
                </c:pt>
                <c:pt idx="20">
                  <c:v>1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0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No VSL Calves</c:v>
                </c:pt>
              </c:strCache>
            </c:strRef>
          </c:tx>
          <c:marker>
            <c:symbol val="none"/>
          </c:marker>
          <c:cat>
            <c:strRef>
              <c:f>Sheet1!$D$2:$AF$2</c:f>
              <c:strCache>
                <c:ptCount val="29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  <c:pt idx="4">
                  <c:v>9th</c:v>
                </c:pt>
                <c:pt idx="5">
                  <c:v>10th </c:v>
                </c:pt>
                <c:pt idx="6">
                  <c:v>11th</c:v>
                </c:pt>
                <c:pt idx="7">
                  <c:v>12th</c:v>
                </c:pt>
                <c:pt idx="8">
                  <c:v>13th</c:v>
                </c:pt>
                <c:pt idx="9">
                  <c:v>14th</c:v>
                </c:pt>
                <c:pt idx="10">
                  <c:v>15th</c:v>
                </c:pt>
                <c:pt idx="11">
                  <c:v>16th</c:v>
                </c:pt>
                <c:pt idx="12">
                  <c:v>17th</c:v>
                </c:pt>
                <c:pt idx="13">
                  <c:v>18th</c:v>
                </c:pt>
                <c:pt idx="14">
                  <c:v>19th</c:v>
                </c:pt>
                <c:pt idx="15">
                  <c:v>20th</c:v>
                </c:pt>
                <c:pt idx="16">
                  <c:v>21 st</c:v>
                </c:pt>
                <c:pt idx="17">
                  <c:v>22nd</c:v>
                </c:pt>
                <c:pt idx="18">
                  <c:v>23rd</c:v>
                </c:pt>
                <c:pt idx="19">
                  <c:v>24th</c:v>
                </c:pt>
                <c:pt idx="20">
                  <c:v>25th</c:v>
                </c:pt>
                <c:pt idx="21">
                  <c:v>26th</c:v>
                </c:pt>
                <c:pt idx="22">
                  <c:v>27th</c:v>
                </c:pt>
                <c:pt idx="23">
                  <c:v>28th</c:v>
                </c:pt>
                <c:pt idx="24">
                  <c:v>29th</c:v>
                </c:pt>
                <c:pt idx="25">
                  <c:v>30th</c:v>
                </c:pt>
                <c:pt idx="26">
                  <c:v>31st</c:v>
                </c:pt>
                <c:pt idx="27">
                  <c:v>01st</c:v>
                </c:pt>
                <c:pt idx="28">
                  <c:v>02st</c:v>
                </c:pt>
              </c:strCache>
            </c:strRef>
          </c:cat>
          <c:val>
            <c:numRef>
              <c:f>Sheet1!$D$5:$AF$5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Sheet1!$C$6</c:f>
              <c:strCache>
                <c:ptCount val="1"/>
                <c:pt idx="0">
                  <c:v>VSL calves</c:v>
                </c:pt>
              </c:strCache>
            </c:strRef>
          </c:tx>
          <c:marker>
            <c:symbol val="none"/>
          </c:marker>
          <c:cat>
            <c:strRef>
              <c:f>Sheet1!$D$2:$AF$2</c:f>
              <c:strCache>
                <c:ptCount val="29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  <c:pt idx="4">
                  <c:v>9th</c:v>
                </c:pt>
                <c:pt idx="5">
                  <c:v>10th </c:v>
                </c:pt>
                <c:pt idx="6">
                  <c:v>11th</c:v>
                </c:pt>
                <c:pt idx="7">
                  <c:v>12th</c:v>
                </c:pt>
                <c:pt idx="8">
                  <c:v>13th</c:v>
                </c:pt>
                <c:pt idx="9">
                  <c:v>14th</c:v>
                </c:pt>
                <c:pt idx="10">
                  <c:v>15th</c:v>
                </c:pt>
                <c:pt idx="11">
                  <c:v>16th</c:v>
                </c:pt>
                <c:pt idx="12">
                  <c:v>17th</c:v>
                </c:pt>
                <c:pt idx="13">
                  <c:v>18th</c:v>
                </c:pt>
                <c:pt idx="14">
                  <c:v>19th</c:v>
                </c:pt>
                <c:pt idx="15">
                  <c:v>20th</c:v>
                </c:pt>
                <c:pt idx="16">
                  <c:v>21 st</c:v>
                </c:pt>
                <c:pt idx="17">
                  <c:v>22nd</c:v>
                </c:pt>
                <c:pt idx="18">
                  <c:v>23rd</c:v>
                </c:pt>
                <c:pt idx="19">
                  <c:v>24th</c:v>
                </c:pt>
                <c:pt idx="20">
                  <c:v>25th</c:v>
                </c:pt>
                <c:pt idx="21">
                  <c:v>26th</c:v>
                </c:pt>
                <c:pt idx="22">
                  <c:v>27th</c:v>
                </c:pt>
                <c:pt idx="23">
                  <c:v>28th</c:v>
                </c:pt>
                <c:pt idx="24">
                  <c:v>29th</c:v>
                </c:pt>
                <c:pt idx="25">
                  <c:v>30th</c:v>
                </c:pt>
                <c:pt idx="26">
                  <c:v>31st</c:v>
                </c:pt>
                <c:pt idx="27">
                  <c:v>01st</c:v>
                </c:pt>
                <c:pt idx="28">
                  <c:v>02st</c:v>
                </c:pt>
              </c:strCache>
            </c:strRef>
          </c:cat>
          <c:val>
            <c:numRef>
              <c:f>Sheet1!$D$6:$AF$6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Sheet1!$C$7</c:f>
              <c:strCache>
                <c:ptCount val="1"/>
                <c:pt idx="0">
                  <c:v>Total Cases</c:v>
                </c:pt>
              </c:strCache>
            </c:strRef>
          </c:tx>
          <c:marker>
            <c:symbol val="none"/>
          </c:marker>
          <c:cat>
            <c:strRef>
              <c:f>Sheet1!$D$2:$AF$2</c:f>
              <c:strCache>
                <c:ptCount val="29"/>
                <c:pt idx="0">
                  <c:v>5th</c:v>
                </c:pt>
                <c:pt idx="1">
                  <c:v>6th</c:v>
                </c:pt>
                <c:pt idx="2">
                  <c:v>7th</c:v>
                </c:pt>
                <c:pt idx="3">
                  <c:v>8th</c:v>
                </c:pt>
                <c:pt idx="4">
                  <c:v>9th</c:v>
                </c:pt>
                <c:pt idx="5">
                  <c:v>10th </c:v>
                </c:pt>
                <c:pt idx="6">
                  <c:v>11th</c:v>
                </c:pt>
                <c:pt idx="7">
                  <c:v>12th</c:v>
                </c:pt>
                <c:pt idx="8">
                  <c:v>13th</c:v>
                </c:pt>
                <c:pt idx="9">
                  <c:v>14th</c:v>
                </c:pt>
                <c:pt idx="10">
                  <c:v>15th</c:v>
                </c:pt>
                <c:pt idx="11">
                  <c:v>16th</c:v>
                </c:pt>
                <c:pt idx="12">
                  <c:v>17th</c:v>
                </c:pt>
                <c:pt idx="13">
                  <c:v>18th</c:v>
                </c:pt>
                <c:pt idx="14">
                  <c:v>19th</c:v>
                </c:pt>
                <c:pt idx="15">
                  <c:v>20th</c:v>
                </c:pt>
                <c:pt idx="16">
                  <c:v>21 st</c:v>
                </c:pt>
                <c:pt idx="17">
                  <c:v>22nd</c:v>
                </c:pt>
                <c:pt idx="18">
                  <c:v>23rd</c:v>
                </c:pt>
                <c:pt idx="19">
                  <c:v>24th</c:v>
                </c:pt>
                <c:pt idx="20">
                  <c:v>25th</c:v>
                </c:pt>
                <c:pt idx="21">
                  <c:v>26th</c:v>
                </c:pt>
                <c:pt idx="22">
                  <c:v>27th</c:v>
                </c:pt>
                <c:pt idx="23">
                  <c:v>28th</c:v>
                </c:pt>
                <c:pt idx="24">
                  <c:v>29th</c:v>
                </c:pt>
                <c:pt idx="25">
                  <c:v>30th</c:v>
                </c:pt>
                <c:pt idx="26">
                  <c:v>31st</c:v>
                </c:pt>
                <c:pt idx="27">
                  <c:v>01st</c:v>
                </c:pt>
                <c:pt idx="28">
                  <c:v>02st</c:v>
                </c:pt>
              </c:strCache>
            </c:strRef>
          </c:cat>
          <c:val>
            <c:numRef>
              <c:f>Sheet1!$D$7:$AF$7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16</c:v>
                </c:pt>
                <c:pt idx="3">
                  <c:v>20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15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1</c:v>
                </c:pt>
                <c:pt idx="13">
                  <c:v>6</c:v>
                </c:pt>
                <c:pt idx="14">
                  <c:v>4</c:v>
                </c:pt>
                <c:pt idx="15">
                  <c:v>2</c:v>
                </c:pt>
                <c:pt idx="16">
                  <c:v>1</c:v>
                </c:pt>
                <c:pt idx="17">
                  <c:v>9</c:v>
                </c:pt>
                <c:pt idx="18">
                  <c:v>5</c:v>
                </c:pt>
                <c:pt idx="19">
                  <c:v>6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6</c:v>
                </c:pt>
                <c:pt idx="24">
                  <c:v>2</c:v>
                </c:pt>
                <c:pt idx="25">
                  <c:v>1</c:v>
                </c:pt>
                <c:pt idx="26">
                  <c:v>7</c:v>
                </c:pt>
                <c:pt idx="27">
                  <c:v>1</c:v>
                </c:pt>
                <c:pt idx="28">
                  <c:v>5</c:v>
                </c:pt>
              </c:numCache>
            </c:numRef>
          </c:val>
        </c:ser>
        <c:marker val="1"/>
        <c:axId val="136345088"/>
        <c:axId val="140730368"/>
      </c:lineChart>
      <c:catAx>
        <c:axId val="136345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40730368"/>
        <c:crosses val="autoZero"/>
        <c:auto val="1"/>
        <c:lblAlgn val="ctr"/>
        <c:lblOffset val="100"/>
      </c:catAx>
      <c:valAx>
        <c:axId val="140730368"/>
        <c:scaling>
          <c:orientation val="minMax"/>
        </c:scaling>
        <c:axPos val="l"/>
        <c:majorGridlines/>
        <c:numFmt formatCode="General" sourceLinked="1"/>
        <c:tickLblPos val="nextTo"/>
        <c:crossAx val="13634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55566491688565"/>
          <c:y val="0.17712688497038276"/>
          <c:w val="0.23008420822397188"/>
          <c:h val="0.34563726241429893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Sheet2!$B$15</c:f>
              <c:strCache>
                <c:ptCount val="1"/>
                <c:pt idx="0">
                  <c:v>Based on HV</c:v>
                </c:pt>
              </c:strCache>
            </c:strRef>
          </c:tx>
          <c:cat>
            <c:strRef>
              <c:f>Sheet2!$A$16:$A$19</c:f>
              <c:strCache>
                <c:ptCount val="4"/>
                <c:pt idx="0">
                  <c:v>Sept 07</c:v>
                </c:pt>
                <c:pt idx="1">
                  <c:v>April 08</c:v>
                </c:pt>
                <c:pt idx="2">
                  <c:v>Sept 08</c:v>
                </c:pt>
                <c:pt idx="3">
                  <c:v>March 09</c:v>
                </c:pt>
              </c:strCache>
            </c:strRef>
          </c:cat>
          <c:val>
            <c:numRef>
              <c:f>Sheet2!$B$16:$B$19</c:f>
              <c:numCache>
                <c:formatCode>0%</c:formatCode>
                <c:ptCount val="4"/>
                <c:pt idx="0">
                  <c:v>-0.36071428571428688</c:v>
                </c:pt>
                <c:pt idx="1">
                  <c:v>0</c:v>
                </c:pt>
                <c:pt idx="2">
                  <c:v>-7.5000000000000011E-2</c:v>
                </c:pt>
                <c:pt idx="3">
                  <c:v>-0.125</c:v>
                </c:pt>
              </c:numCache>
            </c:numRef>
          </c:val>
        </c:ser>
        <c:ser>
          <c:idx val="1"/>
          <c:order val="1"/>
          <c:tx>
            <c:strRef>
              <c:f>Sheet2!$C$15</c:f>
              <c:strCache>
                <c:ptCount val="1"/>
                <c:pt idx="0">
                  <c:v>Based on Exp</c:v>
                </c:pt>
              </c:strCache>
            </c:strRef>
          </c:tx>
          <c:cat>
            <c:strRef>
              <c:f>Sheet2!$A$16:$A$19</c:f>
              <c:strCache>
                <c:ptCount val="4"/>
                <c:pt idx="0">
                  <c:v>Sept 07</c:v>
                </c:pt>
                <c:pt idx="1">
                  <c:v>April 08</c:v>
                </c:pt>
                <c:pt idx="2">
                  <c:v>Sept 08</c:v>
                </c:pt>
                <c:pt idx="3">
                  <c:v>March 09</c:v>
                </c:pt>
              </c:strCache>
            </c:strRef>
          </c:cat>
          <c:val>
            <c:numRef>
              <c:f>Sheet2!$C$16:$C$19</c:f>
              <c:numCache>
                <c:formatCode>0%</c:formatCode>
                <c:ptCount val="4"/>
                <c:pt idx="0">
                  <c:v>-0.10500000000000002</c:v>
                </c:pt>
                <c:pt idx="1">
                  <c:v>0.21739130434782669</c:v>
                </c:pt>
                <c:pt idx="2">
                  <c:v>-0.18859649122807062</c:v>
                </c:pt>
                <c:pt idx="3">
                  <c:v>-0.32671591258848881</c:v>
                </c:pt>
              </c:numCache>
            </c:numRef>
          </c:val>
        </c:ser>
        <c:shape val="box"/>
        <c:axId val="141489280"/>
        <c:axId val="141672448"/>
        <c:axId val="0"/>
      </c:bar3DChart>
      <c:catAx>
        <c:axId val="141489280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41672448"/>
        <c:crosses val="autoZero"/>
        <c:auto val="1"/>
        <c:lblAlgn val="ctr"/>
        <c:lblOffset val="100"/>
      </c:catAx>
      <c:valAx>
        <c:axId val="1416724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1489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0729308836395448"/>
          <c:y val="0.16628280839895013"/>
          <c:w val="0.33298468941382497"/>
          <c:h val="0.16743438320210044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3"/>
          <c:order val="0"/>
          <c:tx>
            <c:strRef>
              <c:f>Sheet5!$B$1</c:f>
              <c:strCache>
                <c:ptCount val="1"/>
                <c:pt idx="0">
                  <c:v>Positives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Sheet5!$B$2:$B$4</c:f>
              <c:numCache>
                <c:formatCode>0%</c:formatCode>
                <c:ptCount val="3"/>
                <c:pt idx="0">
                  <c:v>0.37333333333333335</c:v>
                </c:pt>
                <c:pt idx="1">
                  <c:v>0.64000000000000012</c:v>
                </c:pt>
                <c:pt idx="2">
                  <c:v>0.4866666666666668</c:v>
                </c:pt>
              </c:numCache>
            </c:numRef>
          </c:val>
        </c:ser>
        <c:ser>
          <c:idx val="1"/>
          <c:order val="1"/>
          <c:tx>
            <c:strRef>
              <c:f>Sheet5!$E$1</c:f>
              <c:strCache>
                <c:ptCount val="1"/>
                <c:pt idx="0">
                  <c:v>&gt;1.65 total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Sheet5!$E$2:$E$4</c:f>
              <c:numCache>
                <c:formatCode>0%</c:formatCode>
                <c:ptCount val="3"/>
                <c:pt idx="0">
                  <c:v>0.23333333333333336</c:v>
                </c:pt>
                <c:pt idx="1">
                  <c:v>0.53333333333333333</c:v>
                </c:pt>
                <c:pt idx="2">
                  <c:v>0.42000000000000004</c:v>
                </c:pt>
              </c:numCache>
            </c:numRef>
          </c:val>
        </c:ser>
        <c:ser>
          <c:idx val="2"/>
          <c:order val="2"/>
          <c:tx>
            <c:strRef>
              <c:f>Sheet5!$F$1</c:f>
              <c:strCache>
                <c:ptCount val="1"/>
                <c:pt idx="0">
                  <c:v>&gt; 2.0 total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Sheet5!$F$2:$F$4</c:f>
              <c:numCache>
                <c:formatCode>0%</c:formatCode>
                <c:ptCount val="3"/>
                <c:pt idx="0">
                  <c:v>0.1866666666666667</c:v>
                </c:pt>
                <c:pt idx="1">
                  <c:v>0.38000000000000006</c:v>
                </c:pt>
                <c:pt idx="2">
                  <c:v>0.26666666666666672</c:v>
                </c:pt>
              </c:numCache>
            </c:numRef>
          </c:val>
        </c:ser>
        <c:axId val="107116032"/>
        <c:axId val="107117568"/>
      </c:barChart>
      <c:catAx>
        <c:axId val="10711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17568"/>
        <c:crosses val="autoZero"/>
        <c:auto val="1"/>
        <c:lblAlgn val="ctr"/>
        <c:lblOffset val="100"/>
      </c:catAx>
      <c:valAx>
        <c:axId val="1071175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16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3"/>
          <c:order val="0"/>
          <c:tx>
            <c:strRef>
              <c:f>Sheet5!$B$1</c:f>
              <c:strCache>
                <c:ptCount val="1"/>
                <c:pt idx="0">
                  <c:v>Positives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Sheet5!$B$2:$B$4</c:f>
              <c:numCache>
                <c:formatCode>0%</c:formatCode>
                <c:ptCount val="3"/>
                <c:pt idx="0">
                  <c:v>0.37333333333333335</c:v>
                </c:pt>
                <c:pt idx="1">
                  <c:v>0.64000000000000035</c:v>
                </c:pt>
                <c:pt idx="2">
                  <c:v>0.48666666666666691</c:v>
                </c:pt>
              </c:numCache>
            </c:numRef>
          </c:val>
        </c:ser>
        <c:ser>
          <c:idx val="1"/>
          <c:order val="1"/>
          <c:tx>
            <c:strRef>
              <c:f>Sheet5!$E$1</c:f>
              <c:strCache>
                <c:ptCount val="1"/>
                <c:pt idx="0">
                  <c:v>&gt;1.65 total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Sheet5!$E$2:$E$4</c:f>
              <c:numCache>
                <c:formatCode>0%</c:formatCode>
                <c:ptCount val="3"/>
                <c:pt idx="0">
                  <c:v>0.23333333333333342</c:v>
                </c:pt>
                <c:pt idx="1">
                  <c:v>0.53333333333333333</c:v>
                </c:pt>
                <c:pt idx="2">
                  <c:v>0.42000000000000015</c:v>
                </c:pt>
              </c:numCache>
            </c:numRef>
          </c:val>
        </c:ser>
        <c:ser>
          <c:idx val="2"/>
          <c:order val="2"/>
          <c:tx>
            <c:strRef>
              <c:f>Sheet5!$F$1</c:f>
              <c:strCache>
                <c:ptCount val="1"/>
                <c:pt idx="0">
                  <c:v>&gt; 2.0 total</c:v>
                </c:pt>
              </c:strCache>
            </c:strRef>
          </c:tx>
          <c:cat>
            <c:strRef>
              <c:f>Sheet5!$A$2:$A$4</c:f>
              <c:strCache>
                <c:ptCount val="3"/>
                <c:pt idx="0">
                  <c:v>SAT 1</c:v>
                </c:pt>
                <c:pt idx="1">
                  <c:v>SAT 2</c:v>
                </c:pt>
                <c:pt idx="2">
                  <c:v>SAT 3</c:v>
                </c:pt>
              </c:strCache>
            </c:strRef>
          </c:cat>
          <c:val>
            <c:numRef>
              <c:f>Sheet5!$F$2:$F$4</c:f>
              <c:numCache>
                <c:formatCode>0%</c:formatCode>
                <c:ptCount val="3"/>
                <c:pt idx="0">
                  <c:v>0.1866666666666667</c:v>
                </c:pt>
                <c:pt idx="1">
                  <c:v>0.38000000000000017</c:v>
                </c:pt>
                <c:pt idx="2">
                  <c:v>0.26666666666666683</c:v>
                </c:pt>
              </c:numCache>
            </c:numRef>
          </c:val>
        </c:ser>
        <c:axId val="107135360"/>
        <c:axId val="107136896"/>
      </c:barChart>
      <c:catAx>
        <c:axId val="107135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36896"/>
        <c:crosses val="autoZero"/>
        <c:auto val="1"/>
        <c:lblAlgn val="ctr"/>
        <c:lblOffset val="100"/>
      </c:catAx>
      <c:valAx>
        <c:axId val="1071368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35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Sheet4!$K$1:$K$2</c:f>
              <c:strCache>
                <c:ptCount val="1"/>
                <c:pt idx="0">
                  <c:v>SAT 2% Positives D14</c:v>
                </c:pt>
              </c:strCache>
            </c:strRef>
          </c:tx>
          <c:cat>
            <c:strRef>
              <c:f>Sheet4!$J$3:$J$5</c:f>
              <c:strCache>
                <c:ptCount val="3"/>
                <c:pt idx="0">
                  <c:v>BNVL</c:v>
                </c:pt>
                <c:pt idx="1">
                  <c:v>BVI</c:v>
                </c:pt>
                <c:pt idx="2">
                  <c:v>PB</c:v>
                </c:pt>
              </c:strCache>
            </c:strRef>
          </c:cat>
          <c:val>
            <c:numRef>
              <c:f>Sheet4!$K$3:$K$5</c:f>
              <c:numCache>
                <c:formatCode>General</c:formatCode>
                <c:ptCount val="3"/>
                <c:pt idx="0">
                  <c:v>97</c:v>
                </c:pt>
                <c:pt idx="1">
                  <c:v>92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Sheet4!$L$1:$L$2</c:f>
              <c:strCache>
                <c:ptCount val="1"/>
                <c:pt idx="0">
                  <c:v>SAT 2% Positives D28</c:v>
                </c:pt>
              </c:strCache>
            </c:strRef>
          </c:tx>
          <c:cat>
            <c:strRef>
              <c:f>Sheet4!$J$3:$J$5</c:f>
              <c:strCache>
                <c:ptCount val="3"/>
                <c:pt idx="0">
                  <c:v>BNVL</c:v>
                </c:pt>
                <c:pt idx="1">
                  <c:v>BVI</c:v>
                </c:pt>
                <c:pt idx="2">
                  <c:v>PB</c:v>
                </c:pt>
              </c:strCache>
            </c:strRef>
          </c:cat>
          <c:val>
            <c:numRef>
              <c:f>Sheet4!$L$3:$L$5</c:f>
              <c:numCache>
                <c:formatCode>General</c:formatCode>
                <c:ptCount val="3"/>
                <c:pt idx="0">
                  <c:v>93</c:v>
                </c:pt>
                <c:pt idx="1">
                  <c:v>86.4</c:v>
                </c:pt>
                <c:pt idx="2">
                  <c:v>97</c:v>
                </c:pt>
              </c:numCache>
            </c:numRef>
          </c:val>
        </c:ser>
        <c:shape val="box"/>
        <c:axId val="107145856"/>
        <c:axId val="107172224"/>
        <c:axId val="0"/>
      </c:bar3DChart>
      <c:catAx>
        <c:axId val="107145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72224"/>
        <c:crosses val="autoZero"/>
        <c:auto val="1"/>
        <c:lblAlgn val="ctr"/>
        <c:lblOffset val="100"/>
      </c:catAx>
      <c:valAx>
        <c:axId val="10717222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45856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Sheet5!$A$3</c:f>
              <c:strCache>
                <c:ptCount val="1"/>
                <c:pt idx="0">
                  <c:v>Sat 1</c:v>
                </c:pt>
              </c:strCache>
            </c:strRef>
          </c:tx>
          <c:marker>
            <c:symbol val="none"/>
          </c:marker>
          <c:cat>
            <c:strRef>
              <c:f>Sheet5!$B$2:$I$2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Sheet5!$B$3:$I$3</c:f>
              <c:numCache>
                <c:formatCode>General</c:formatCode>
                <c:ptCount val="8"/>
                <c:pt idx="0">
                  <c:v>52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73</c:v>
                </c:pt>
                <c:pt idx="5">
                  <c:v>81</c:v>
                </c:pt>
                <c:pt idx="6">
                  <c:v>62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Sheet5!$A$4</c:f>
              <c:strCache>
                <c:ptCount val="1"/>
                <c:pt idx="0">
                  <c:v>Sat 2</c:v>
                </c:pt>
              </c:strCache>
            </c:strRef>
          </c:tx>
          <c:marker>
            <c:symbol val="none"/>
          </c:marker>
          <c:cat>
            <c:strRef>
              <c:f>Sheet5!$B$2:$I$2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Sheet5!$B$4:$I$4</c:f>
              <c:numCache>
                <c:formatCode>General</c:formatCode>
                <c:ptCount val="8"/>
                <c:pt idx="0">
                  <c:v>48.3</c:v>
                </c:pt>
                <c:pt idx="1">
                  <c:v>92</c:v>
                </c:pt>
                <c:pt idx="2">
                  <c:v>86.4</c:v>
                </c:pt>
                <c:pt idx="3">
                  <c:v>86</c:v>
                </c:pt>
                <c:pt idx="4">
                  <c:v>79</c:v>
                </c:pt>
                <c:pt idx="5">
                  <c:v>91</c:v>
                </c:pt>
                <c:pt idx="6">
                  <c:v>81</c:v>
                </c:pt>
                <c:pt idx="7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Sheet5!$A$5</c:f>
              <c:strCache>
                <c:ptCount val="1"/>
                <c:pt idx="0">
                  <c:v>Sat 3</c:v>
                </c:pt>
              </c:strCache>
            </c:strRef>
          </c:tx>
          <c:marker>
            <c:symbol val="none"/>
          </c:marker>
          <c:cat>
            <c:strRef>
              <c:f>Sheet5!$B$2:$I$2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Sheet5!$B$5:$I$5</c:f>
              <c:numCache>
                <c:formatCode>General</c:formatCode>
                <c:ptCount val="8"/>
                <c:pt idx="0">
                  <c:v>38.300000000000004</c:v>
                </c:pt>
                <c:pt idx="1">
                  <c:v>92</c:v>
                </c:pt>
                <c:pt idx="2">
                  <c:v>97</c:v>
                </c:pt>
                <c:pt idx="3">
                  <c:v>92</c:v>
                </c:pt>
                <c:pt idx="4">
                  <c:v>86</c:v>
                </c:pt>
                <c:pt idx="5">
                  <c:v>88.4</c:v>
                </c:pt>
                <c:pt idx="6">
                  <c:v>89</c:v>
                </c:pt>
                <c:pt idx="7">
                  <c:v>54</c:v>
                </c:pt>
              </c:numCache>
            </c:numRef>
          </c:val>
        </c:ser>
        <c:marker val="1"/>
        <c:axId val="107189760"/>
        <c:axId val="107191296"/>
      </c:lineChart>
      <c:catAx>
        <c:axId val="10718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91296"/>
        <c:crosses val="autoZero"/>
        <c:auto val="1"/>
        <c:lblAlgn val="ctr"/>
        <c:lblOffset val="100"/>
      </c:catAx>
      <c:valAx>
        <c:axId val="107191296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189760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583333333333348E-2"/>
          <c:y val="4.8611111111111112E-2"/>
          <c:w val="0.72083333333333455"/>
          <c:h val="0.79513888888888884"/>
        </c:manualLayout>
      </c:layout>
      <c:lineChart>
        <c:grouping val="standard"/>
        <c:ser>
          <c:idx val="0"/>
          <c:order val="0"/>
          <c:tx>
            <c:strRef>
              <c:f>'SAT 306 Titre Results'!$A$68</c:f>
              <c:strCache>
                <c:ptCount val="1"/>
                <c:pt idx="0">
                  <c:v>Sat 1</c:v>
                </c:pt>
              </c:strCache>
            </c:strRef>
          </c:tx>
          <c:marker>
            <c:symbol val="none"/>
          </c:marker>
          <c:cat>
            <c:strRef>
              <c:f>'SAT 306 Titre Results'!$B$67:$I$67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'SAT 306 Titre Results'!$B$68:$I$68</c:f>
              <c:numCache>
                <c:formatCode>0.0</c:formatCode>
                <c:ptCount val="8"/>
                <c:pt idx="0">
                  <c:v>1.8372727272727287</c:v>
                </c:pt>
                <c:pt idx="1">
                  <c:v>2.357368421052632</c:v>
                </c:pt>
                <c:pt idx="2">
                  <c:v>2.3712068965517203</c:v>
                </c:pt>
                <c:pt idx="3">
                  <c:v>2.3763829787234028</c:v>
                </c:pt>
                <c:pt idx="4">
                  <c:v>2.0086274509803981</c:v>
                </c:pt>
                <c:pt idx="5">
                  <c:v>2.0527027027027036</c:v>
                </c:pt>
                <c:pt idx="6">
                  <c:v>1.9690697674418611</c:v>
                </c:pt>
                <c:pt idx="7">
                  <c:v>1.8682608695652205</c:v>
                </c:pt>
              </c:numCache>
            </c:numRef>
          </c:val>
        </c:ser>
        <c:ser>
          <c:idx val="1"/>
          <c:order val="1"/>
          <c:tx>
            <c:strRef>
              <c:f>'SAT 306 Titre Results'!$A$69</c:f>
              <c:strCache>
                <c:ptCount val="1"/>
                <c:pt idx="0">
                  <c:v>Sat 2</c:v>
                </c:pt>
              </c:strCache>
            </c:strRef>
          </c:tx>
          <c:marker>
            <c:symbol val="none"/>
          </c:marker>
          <c:cat>
            <c:strRef>
              <c:f>'SAT 306 Titre Results'!$B$67:$I$67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'SAT 306 Titre Results'!$B$69:$I$69</c:f>
              <c:numCache>
                <c:formatCode>0.0</c:formatCode>
                <c:ptCount val="8"/>
                <c:pt idx="0">
                  <c:v>2.0096969696969698</c:v>
                </c:pt>
                <c:pt idx="1">
                  <c:v>2.2350000000000008</c:v>
                </c:pt>
                <c:pt idx="2">
                  <c:v>2.234642857142858</c:v>
                </c:pt>
                <c:pt idx="3">
                  <c:v>2.2727083333333327</c:v>
                </c:pt>
                <c:pt idx="4">
                  <c:v>2.1522448979591808</c:v>
                </c:pt>
                <c:pt idx="5">
                  <c:v>2.2960465116279072</c:v>
                </c:pt>
                <c:pt idx="6">
                  <c:v>2.2126923076923086</c:v>
                </c:pt>
                <c:pt idx="7">
                  <c:v>2.0525806451612909</c:v>
                </c:pt>
              </c:numCache>
            </c:numRef>
          </c:val>
        </c:ser>
        <c:ser>
          <c:idx val="2"/>
          <c:order val="2"/>
          <c:tx>
            <c:strRef>
              <c:f>'SAT 306 Titre Results'!$A$70</c:f>
              <c:strCache>
                <c:ptCount val="1"/>
                <c:pt idx="0">
                  <c:v>Sat 3</c:v>
                </c:pt>
              </c:strCache>
            </c:strRef>
          </c:tx>
          <c:marker>
            <c:symbol val="none"/>
          </c:marker>
          <c:cat>
            <c:strRef>
              <c:f>'SAT 306 Titre Results'!$B$67:$I$67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'SAT 306 Titre Results'!$B$70:$I$70</c:f>
              <c:numCache>
                <c:formatCode>0.0</c:formatCode>
                <c:ptCount val="8"/>
                <c:pt idx="0">
                  <c:v>1.7875757575757578</c:v>
                </c:pt>
                <c:pt idx="1">
                  <c:v>2.332241379310342</c:v>
                </c:pt>
                <c:pt idx="2">
                  <c:v>2.3629824561403519</c:v>
                </c:pt>
                <c:pt idx="3">
                  <c:v>2.2129166666666671</c:v>
                </c:pt>
                <c:pt idx="4">
                  <c:v>2.2513725490196088</c:v>
                </c:pt>
                <c:pt idx="5">
                  <c:v>2.1847619047619098</c:v>
                </c:pt>
                <c:pt idx="6">
                  <c:v>2.2005660377358502</c:v>
                </c:pt>
                <c:pt idx="7">
                  <c:v>1.914375000000003</c:v>
                </c:pt>
              </c:numCache>
            </c:numRef>
          </c:val>
        </c:ser>
        <c:marker val="1"/>
        <c:axId val="107225472"/>
        <c:axId val="107227008"/>
      </c:lineChart>
      <c:catAx>
        <c:axId val="107225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227008"/>
        <c:crosses val="autoZero"/>
        <c:auto val="1"/>
        <c:lblAlgn val="ctr"/>
        <c:lblOffset val="100"/>
      </c:catAx>
      <c:valAx>
        <c:axId val="10722700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225472"/>
        <c:crosses val="autoZero"/>
        <c:crossBetween val="between"/>
        <c:majorUnit val="0.5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Sheet2!$D$37</c:f>
              <c:strCache>
                <c:ptCount val="1"/>
                <c:pt idx="0">
                  <c:v>Sat1</c:v>
                </c:pt>
              </c:strCache>
            </c:strRef>
          </c:tx>
          <c:marker>
            <c:symbol val="none"/>
          </c:marker>
          <c:cat>
            <c:strRef>
              <c:f>Sheet2!$E$36:$L$36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Sheet2!$E$37:$L$37</c:f>
              <c:numCache>
                <c:formatCode>General</c:formatCode>
                <c:ptCount val="8"/>
                <c:pt idx="0">
                  <c:v>8</c:v>
                </c:pt>
                <c:pt idx="1">
                  <c:v>90</c:v>
                </c:pt>
                <c:pt idx="2">
                  <c:v>100</c:v>
                </c:pt>
                <c:pt idx="3">
                  <c:v>100</c:v>
                </c:pt>
                <c:pt idx="4">
                  <c:v>67</c:v>
                </c:pt>
                <c:pt idx="5">
                  <c:v>52</c:v>
                </c:pt>
                <c:pt idx="6">
                  <c:v>52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Sheet2!$D$38</c:f>
              <c:strCache>
                <c:ptCount val="1"/>
                <c:pt idx="0">
                  <c:v>Sat 2</c:v>
                </c:pt>
              </c:strCache>
            </c:strRef>
          </c:tx>
          <c:marker>
            <c:symbol val="none"/>
          </c:marker>
          <c:cat>
            <c:strRef>
              <c:f>Sheet2!$E$36:$L$36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Sheet2!$E$38:$L$38</c:f>
              <c:numCache>
                <c:formatCode>General</c:formatCode>
                <c:ptCount val="8"/>
                <c:pt idx="0">
                  <c:v>4</c:v>
                </c:pt>
                <c:pt idx="1">
                  <c:v>88</c:v>
                </c:pt>
                <c:pt idx="2">
                  <c:v>92</c:v>
                </c:pt>
                <c:pt idx="3">
                  <c:v>88</c:v>
                </c:pt>
                <c:pt idx="4">
                  <c:v>100</c:v>
                </c:pt>
                <c:pt idx="5">
                  <c:v>81</c:v>
                </c:pt>
                <c:pt idx="6">
                  <c:v>87</c:v>
                </c:pt>
                <c:pt idx="7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Sheet2!$D$39</c:f>
              <c:strCache>
                <c:ptCount val="1"/>
                <c:pt idx="0">
                  <c:v>Sat3</c:v>
                </c:pt>
              </c:strCache>
            </c:strRef>
          </c:tx>
          <c:marker>
            <c:symbol val="none"/>
          </c:marker>
          <c:cat>
            <c:strRef>
              <c:f>Sheet2!$E$36:$L$36</c:f>
              <c:strCache>
                <c:ptCount val="8"/>
                <c:pt idx="0">
                  <c:v>D0</c:v>
                </c:pt>
                <c:pt idx="1">
                  <c:v>D14</c:v>
                </c:pt>
                <c:pt idx="2">
                  <c:v>D28</c:v>
                </c:pt>
                <c:pt idx="3">
                  <c:v>D42</c:v>
                </c:pt>
                <c:pt idx="4">
                  <c:v>D58</c:v>
                </c:pt>
                <c:pt idx="5">
                  <c:v>D80</c:v>
                </c:pt>
                <c:pt idx="6">
                  <c:v>D92</c:v>
                </c:pt>
                <c:pt idx="7">
                  <c:v>D120</c:v>
                </c:pt>
              </c:strCache>
            </c:strRef>
          </c:cat>
          <c:val>
            <c:numRef>
              <c:f>Sheet2!$E$39:$L$39</c:f>
              <c:numCache>
                <c:formatCode>General</c:formatCode>
                <c:ptCount val="8"/>
                <c:pt idx="0">
                  <c:v>8</c:v>
                </c:pt>
                <c:pt idx="1">
                  <c:v>92</c:v>
                </c:pt>
                <c:pt idx="2">
                  <c:v>96</c:v>
                </c:pt>
                <c:pt idx="3">
                  <c:v>100</c:v>
                </c:pt>
                <c:pt idx="4">
                  <c:v>62</c:v>
                </c:pt>
                <c:pt idx="5">
                  <c:v>61</c:v>
                </c:pt>
                <c:pt idx="6">
                  <c:v>52</c:v>
                </c:pt>
                <c:pt idx="7">
                  <c:v>25</c:v>
                </c:pt>
              </c:numCache>
            </c:numRef>
          </c:val>
        </c:ser>
        <c:marker val="1"/>
        <c:axId val="107240448"/>
        <c:axId val="107254528"/>
      </c:lineChart>
      <c:catAx>
        <c:axId val="107240448"/>
        <c:scaling>
          <c:orientation val="minMax"/>
        </c:scaling>
        <c:axPos val="b"/>
        <c:tickLblPos val="nextTo"/>
        <c:crossAx val="107254528"/>
        <c:crosses val="autoZero"/>
        <c:auto val="1"/>
        <c:lblAlgn val="ctr"/>
        <c:lblOffset val="100"/>
      </c:catAx>
      <c:valAx>
        <c:axId val="107254528"/>
        <c:scaling>
          <c:orientation val="minMax"/>
        </c:scaling>
        <c:axPos val="l"/>
        <c:majorGridlines/>
        <c:numFmt formatCode="General" sourceLinked="1"/>
        <c:tickLblPos val="nextTo"/>
        <c:crossAx val="107240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6869594363841184E-2"/>
          <c:y val="2.7583386403391492E-2"/>
          <c:w val="0.77101979345198812"/>
          <c:h val="0.86792916537123233"/>
        </c:manualLayout>
      </c:layout>
      <c:lineChart>
        <c:grouping val="standard"/>
        <c:ser>
          <c:idx val="1"/>
          <c:order val="0"/>
          <c:tx>
            <c:strRef>
              <c:f>Sheet2!$C$21</c:f>
              <c:strCache>
                <c:ptCount val="1"/>
                <c:pt idx="0">
                  <c:v>SAT 1</c:v>
                </c:pt>
              </c:strCache>
            </c:strRef>
          </c:tx>
          <c:marker>
            <c:symbol val="none"/>
          </c:marker>
          <c:cat>
            <c:numRef>
              <c:f>Sheet2!$B$22:$B$26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42</c:v>
                </c:pt>
                <c:pt idx="4">
                  <c:v>56</c:v>
                </c:pt>
              </c:numCache>
            </c:numRef>
          </c:cat>
          <c:val>
            <c:numRef>
              <c:f>Sheet2!$C$22:$C$26</c:f>
              <c:numCache>
                <c:formatCode>0.0</c:formatCode>
                <c:ptCount val="5"/>
                <c:pt idx="0">
                  <c:v>0</c:v>
                </c:pt>
                <c:pt idx="1">
                  <c:v>1.6700000000000021</c:v>
                </c:pt>
                <c:pt idx="2">
                  <c:v>1.5187499999999998</c:v>
                </c:pt>
                <c:pt idx="3">
                  <c:v>2.71</c:v>
                </c:pt>
                <c:pt idx="4">
                  <c:v>2.5411111111111198</c:v>
                </c:pt>
              </c:numCache>
            </c:numRef>
          </c:val>
        </c:ser>
        <c:ser>
          <c:idx val="2"/>
          <c:order val="1"/>
          <c:tx>
            <c:strRef>
              <c:f>Sheet2!$D$21</c:f>
              <c:strCache>
                <c:ptCount val="1"/>
                <c:pt idx="0">
                  <c:v>SAT 2</c:v>
                </c:pt>
              </c:strCache>
            </c:strRef>
          </c:tx>
          <c:marker>
            <c:symbol val="none"/>
          </c:marker>
          <c:cat>
            <c:numRef>
              <c:f>Sheet2!$B$22:$B$26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42</c:v>
                </c:pt>
                <c:pt idx="4">
                  <c:v>56</c:v>
                </c:pt>
              </c:numCache>
            </c:numRef>
          </c:cat>
          <c:val>
            <c:numRef>
              <c:f>Sheet2!$D$22:$D$26</c:f>
              <c:numCache>
                <c:formatCode>0.0</c:formatCode>
                <c:ptCount val="5"/>
                <c:pt idx="0">
                  <c:v>0</c:v>
                </c:pt>
                <c:pt idx="1">
                  <c:v>1.5750000000000002</c:v>
                </c:pt>
                <c:pt idx="2">
                  <c:v>1.4</c:v>
                </c:pt>
                <c:pt idx="3">
                  <c:v>2.2999999999999998</c:v>
                </c:pt>
                <c:pt idx="4">
                  <c:v>1.9369999999999998</c:v>
                </c:pt>
              </c:numCache>
            </c:numRef>
          </c:val>
        </c:ser>
        <c:ser>
          <c:idx val="3"/>
          <c:order val="2"/>
          <c:tx>
            <c:strRef>
              <c:f>Sheet2!$E$21</c:f>
              <c:strCache>
                <c:ptCount val="1"/>
                <c:pt idx="0">
                  <c:v>SAT 3</c:v>
                </c:pt>
              </c:strCache>
            </c:strRef>
          </c:tx>
          <c:marker>
            <c:symbol val="none"/>
          </c:marker>
          <c:cat>
            <c:numRef>
              <c:f>Sheet2!$B$22:$B$26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42</c:v>
                </c:pt>
                <c:pt idx="4">
                  <c:v>56</c:v>
                </c:pt>
              </c:numCache>
            </c:numRef>
          </c:cat>
          <c:val>
            <c:numRef>
              <c:f>Sheet2!$E$22:$E$26</c:f>
              <c:numCache>
                <c:formatCode>0.0</c:formatCode>
                <c:ptCount val="5"/>
                <c:pt idx="0">
                  <c:v>0</c:v>
                </c:pt>
                <c:pt idx="1">
                  <c:v>1.5428571428571427</c:v>
                </c:pt>
                <c:pt idx="2">
                  <c:v>1.4155555555555557</c:v>
                </c:pt>
                <c:pt idx="3">
                  <c:v>2.0781818181818212</c:v>
                </c:pt>
                <c:pt idx="4">
                  <c:v>1.7736363636363635</c:v>
                </c:pt>
              </c:numCache>
            </c:numRef>
          </c:val>
        </c:ser>
        <c:marker val="1"/>
        <c:axId val="107276544"/>
        <c:axId val="107286528"/>
      </c:lineChart>
      <c:catAx>
        <c:axId val="107276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7286528"/>
        <c:crosses val="autoZero"/>
        <c:auto val="1"/>
        <c:lblAlgn val="ctr"/>
        <c:lblOffset val="100"/>
      </c:catAx>
      <c:valAx>
        <c:axId val="107286528"/>
        <c:scaling>
          <c:orientation val="minMax"/>
        </c:scaling>
        <c:axPos val="l"/>
        <c:majorGridlines/>
        <c:min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727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867674704638788"/>
          <c:y val="0.56325946951575534"/>
          <c:w val="0.52168620500820728"/>
          <c:h val="0.164390082464785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0.24167</cdr:x>
      <cdr:y>0.07955</cdr:y>
    </cdr:from>
    <cdr:to>
      <cdr:x>0.74167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533400"/>
          <a:ext cx="457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dirty="0" err="1" smtClean="0"/>
            <a:t>Ngamiland</a:t>
          </a:r>
          <a:r>
            <a:rPr lang="en-US" sz="2000" dirty="0" smtClean="0"/>
            <a:t> district vaccination </a:t>
          </a:r>
          <a:r>
            <a:rPr lang="en-US" sz="2000" dirty="0" err="1" smtClean="0"/>
            <a:t>coverages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0.81364</cdr:y>
    </cdr:from>
    <cdr:to>
      <cdr:x>0.58459</cdr:x>
      <cdr:y>0.86591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5476" y="3409951"/>
          <a:ext cx="14287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Days Post</a:t>
          </a:r>
          <a:r>
            <a:rPr lang="en-US" sz="1600" b="1" baseline="0" dirty="0"/>
            <a:t> </a:t>
          </a:r>
          <a:r>
            <a:rPr lang="en-US" sz="1600" b="1" baseline="0" dirty="0" err="1"/>
            <a:t>Vac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0.0871</cdr:x>
      <cdr:y>0.27955</cdr:y>
    </cdr:from>
    <cdr:to>
      <cdr:x>0.14405</cdr:x>
      <cdr:y>0.62727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1" y="1171576"/>
          <a:ext cx="323850" cy="1457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Antibody </a:t>
          </a:r>
          <a:r>
            <a:rPr lang="en-US" sz="1600" dirty="0" smtClean="0"/>
            <a:t>titer  </a:t>
          </a:r>
          <a:r>
            <a:rPr lang="en-US" sz="1600" dirty="0"/>
            <a:t>Log</a:t>
          </a:r>
        </a:p>
      </cdr:txBody>
    </cdr:sp>
  </cdr:relSizeAnchor>
  <cdr:relSizeAnchor xmlns:cdr="http://schemas.openxmlformats.org/drawingml/2006/chartDrawing">
    <cdr:from>
      <cdr:x>0.43384</cdr:x>
      <cdr:y>0.34545</cdr:y>
    </cdr:from>
    <cdr:to>
      <cdr:x>0.46566</cdr:x>
      <cdr:y>0.43636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2466977" y="1447801"/>
          <a:ext cx="180974" cy="3810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0.40871</cdr:x>
      <cdr:y>0.06591</cdr:y>
    </cdr:from>
    <cdr:to>
      <cdr:x>0.45226</cdr:x>
      <cdr:y>0.32045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24101" y="276226"/>
          <a:ext cx="24765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0.41709</cdr:x>
      <cdr:y>0.11818</cdr:y>
    </cdr:from>
    <cdr:to>
      <cdr:x>0.47571</cdr:x>
      <cdr:y>0.325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1726" y="495301"/>
          <a:ext cx="333375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booster</a:t>
          </a:r>
        </a:p>
      </cdr:txBody>
    </cdr:sp>
  </cdr:relSizeAnchor>
  <cdr:relSizeAnchor xmlns:cdr="http://schemas.openxmlformats.org/drawingml/2006/chartDrawing">
    <cdr:from>
      <cdr:x>0.66667</cdr:x>
      <cdr:y>0.50704</cdr:y>
    </cdr:from>
    <cdr:to>
      <cdr:x>0.92593</cdr:x>
      <cdr:y>0.57746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6400" y="2743200"/>
          <a:ext cx="2133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8AF6-151A-496B-821E-62FDED774A2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B3A0D-610A-4064-803C-4EFCB2CD6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17550"/>
            <a:ext cx="4478337" cy="33575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17550"/>
            <a:ext cx="4478337" cy="3357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198" y="4360692"/>
            <a:ext cx="4969987" cy="407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847F8-6FE5-4885-AE0E-A6AE7A74864C}" type="slidenum">
              <a:rPr lang="en-US"/>
              <a:pPr/>
              <a:t>27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AB7C0-9A0F-49CA-826D-EB22E05D0DF0}" type="slidenum">
              <a:rPr lang="en-US"/>
              <a:pPr/>
              <a:t>28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</p:spPr>
        <p:txBody>
          <a:bodyPr lIns="88018" tIns="44007" rIns="88018" bIns="44007"/>
          <a:lstStyle/>
          <a:p>
            <a:pPr defTabSz="422041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89356C-4995-4458-B81D-5A19F33BA0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E4CB-08F6-4F33-ACA2-03D834FB50EC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9BC3-7A4D-41E1-9289-2CF538C3F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FMD OUTBREAK: A Practical Example of </a:t>
            </a:r>
            <a:r>
              <a:rPr lang="en-US" b="1" dirty="0" err="1" smtClean="0"/>
              <a:t>Adressing</a:t>
            </a:r>
            <a:r>
              <a:rPr lang="en-US" b="1" dirty="0" smtClean="0"/>
              <a:t> Gaps in Control Strategy</a:t>
            </a:r>
            <a:endParaRPr lang="en-US" b="1" dirty="0"/>
          </a:p>
        </p:txBody>
      </p:sp>
      <p:sp>
        <p:nvSpPr>
          <p:cNvPr id="32772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Dr </a:t>
            </a:r>
            <a:r>
              <a:rPr lang="en-US" sz="2400" b="1" dirty="0" err="1" smtClean="0">
                <a:solidFill>
                  <a:srgbClr val="002060"/>
                </a:solidFill>
              </a:rPr>
              <a:t>Gaolathe</a:t>
            </a:r>
            <a:r>
              <a:rPr lang="en-US" sz="2400" b="1" dirty="0" smtClean="0">
                <a:solidFill>
                  <a:srgbClr val="002060"/>
                </a:solidFill>
              </a:rPr>
              <a:t> Thobokwe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Botswana Vaccine Institute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abu FMD Cases 2008 with Setata fen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 rot="19980000">
            <a:off x="3416300" y="2690813"/>
            <a:ext cx="1824038" cy="2971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GB" sz="1800" b="1">
                <a:solidFill>
                  <a:schemeClr val="bg1"/>
                </a:solidFill>
                <a:latin typeface="Arial" charset="0"/>
              </a:rPr>
              <a:t>INFECTED ZONE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3780000">
            <a:off x="4038600" y="40386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6360000">
            <a:off x="3352800" y="40386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14940000">
            <a:off x="3924300" y="3086100"/>
            <a:ext cx="609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5040000">
            <a:off x="3733800" y="43434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76600" y="2971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>
                <a:solidFill>
                  <a:schemeClr val="bg1"/>
                </a:solidFill>
                <a:latin typeface="Arial" charset="0"/>
              </a:rPr>
              <a:t>3,849 CASES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abu FMD Cases 2008 with Setata fen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004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0" y="3581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81200" y="3429000"/>
            <a:ext cx="449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3  8  </a:t>
            </a:r>
            <a:r>
              <a:rPr lang="en-GB" sz="4400" b="1" dirty="0">
                <a:solidFill>
                  <a:srgbClr val="FF0000"/>
                </a:solidFill>
                <a:latin typeface="Arial" charset="0"/>
              </a:rPr>
              <a:t>4  9  CASES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 flipV="1">
            <a:off x="3124200" y="2590800"/>
            <a:ext cx="914400" cy="9144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191000" y="2438400"/>
            <a:ext cx="685800" cy="1066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1371600" y="1524000"/>
            <a:ext cx="2362200" cy="1143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rial" charset="0"/>
              </a:rPr>
              <a:t>62% Unvaccinated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4572000" y="1371600"/>
            <a:ext cx="2286000" cy="1143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rial" charset="0"/>
              </a:rPr>
              <a:t>38% vaccinated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75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75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75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75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7" grpId="0" animBg="1"/>
      <p:bldP spid="30728" grpId="0" animBg="1"/>
      <p:bldP spid="30731" grpId="0" animBg="1" autoUpdateAnimBg="0"/>
      <p:bldP spid="3073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</a:p>
          <a:p>
            <a:pPr lvl="2">
              <a:buFontTx/>
              <a:buChar char="-"/>
            </a:pPr>
            <a:r>
              <a:rPr lang="en-US" dirty="0" smtClean="0"/>
              <a:t>How much of target population reached</a:t>
            </a:r>
          </a:p>
          <a:p>
            <a:pPr lvl="2">
              <a:buFontTx/>
              <a:buChar char="-"/>
            </a:pPr>
            <a:r>
              <a:rPr lang="en-US" dirty="0" smtClean="0"/>
              <a:t>Consistency of vaccination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Handling and storage</a:t>
            </a:r>
          </a:p>
          <a:p>
            <a:pPr lvl="2">
              <a:buFontTx/>
              <a:buChar char="-"/>
            </a:pPr>
            <a:r>
              <a:rPr lang="en-US" dirty="0" smtClean="0"/>
              <a:t>Cold chain </a:t>
            </a:r>
            <a:r>
              <a:rPr lang="en-US" dirty="0" err="1" smtClean="0"/>
              <a:t>maintanance</a:t>
            </a:r>
            <a:r>
              <a:rPr lang="en-US" dirty="0" smtClean="0"/>
              <a:t> transport and storage</a:t>
            </a:r>
          </a:p>
          <a:p>
            <a:pPr lvl="2">
              <a:buFontTx/>
              <a:buChar char="-"/>
            </a:pPr>
            <a:r>
              <a:rPr lang="en-US" dirty="0" smtClean="0"/>
              <a:t>Cold chain </a:t>
            </a:r>
            <a:r>
              <a:rPr lang="en-US" dirty="0" err="1" smtClean="0"/>
              <a:t>maintanance</a:t>
            </a:r>
            <a:r>
              <a:rPr lang="en-US" dirty="0" smtClean="0"/>
              <a:t> at field or during vaccinations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1524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PVM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PVM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WHY? To evaluate vaccination </a:t>
            </a:r>
            <a:r>
              <a:rPr lang="en-US" sz="3000" b="1" dirty="0" smtClean="0"/>
              <a:t>“Program” </a:t>
            </a:r>
            <a:r>
              <a:rPr lang="en-US" sz="3000" dirty="0" smtClean="0"/>
              <a:t>with the view to learn and improve on the whole program</a:t>
            </a:r>
            <a:endParaRPr lang="en-US" sz="3000" b="1" dirty="0" smtClean="0"/>
          </a:p>
          <a:p>
            <a:pPr lvl="2">
              <a:buNone/>
            </a:pPr>
            <a:r>
              <a:rPr lang="en-US" dirty="0" smtClean="0"/>
              <a:t>- Did vaccination achieve objectives and make an impact in FMD control </a:t>
            </a:r>
          </a:p>
          <a:p>
            <a:r>
              <a:rPr lang="en-US" sz="3000" b="1" dirty="0" smtClean="0"/>
              <a:t>Program </a:t>
            </a:r>
            <a:r>
              <a:rPr lang="en-US" b="1" dirty="0" smtClean="0"/>
              <a:t>– </a:t>
            </a:r>
            <a:r>
              <a:rPr lang="en-US" sz="2400" dirty="0" smtClean="0"/>
              <a:t>run by people, using resources in a given context 			requiring quality vaccines handled and administered 			properly</a:t>
            </a:r>
          </a:p>
          <a:p>
            <a:pPr>
              <a:buNone/>
            </a:pPr>
            <a:r>
              <a:rPr lang="en-US" sz="2400" b="1" dirty="0" smtClean="0"/>
              <a:t>			- </a:t>
            </a:r>
            <a:r>
              <a:rPr lang="en-US" sz="2400" dirty="0" smtClean="0"/>
              <a:t>if</a:t>
            </a:r>
            <a:r>
              <a:rPr lang="en-US" sz="2400" b="1" dirty="0" smtClean="0"/>
              <a:t>  </a:t>
            </a:r>
            <a:r>
              <a:rPr lang="en-US" sz="2400" dirty="0" smtClean="0"/>
              <a:t>properly done will take consideration of all of 			these factors</a:t>
            </a:r>
          </a:p>
          <a:p>
            <a:pPr>
              <a:buNone/>
            </a:pPr>
            <a:r>
              <a:rPr lang="en-US" sz="2400" b="1" dirty="0" smtClean="0"/>
              <a:t>			- </a:t>
            </a:r>
            <a:r>
              <a:rPr lang="en-US" sz="2400" dirty="0" smtClean="0"/>
              <a:t>review documents, interview people, 				observations, data on cold chains, coverage etc 			and serum testing</a:t>
            </a:r>
          </a:p>
          <a:p>
            <a:r>
              <a:rPr lang="en-US" dirty="0" smtClean="0"/>
              <a:t>Is there any value in doing VM Post?? – probably better started during the actual vaccination campaign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main gap in SADC is lack of independent vaccine quality assurance body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PVM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PVM Sat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%Protection over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143000" y="2514600"/>
            <a:ext cx="5715000" cy="228600"/>
          </a:xfrm>
          <a:prstGeom prst="leftRightArrow">
            <a:avLst/>
          </a:prstGeom>
          <a:solidFill>
            <a:srgbClr val="E42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cs typeface="Times New Roman" pitchFamily="18" charset="0"/>
              </a:rPr>
              <a:t>HISTORY OF FMD IN BOTSWANA</a:t>
            </a:r>
            <a:br>
              <a:rPr lang="en-GB" sz="4000" b="1" dirty="0">
                <a:cs typeface="Times New Roman" pitchFamily="18" charset="0"/>
              </a:rPr>
            </a:br>
            <a:r>
              <a:rPr lang="en-GB" sz="4000" b="1" dirty="0">
                <a:cs typeface="Times New Roman" pitchFamily="18" charset="0"/>
              </a:rPr>
              <a:t>(1</a:t>
            </a:r>
            <a:r>
              <a:rPr lang="en-GB" sz="4000" b="1" dirty="0"/>
              <a:t>963 to </a:t>
            </a:r>
            <a:r>
              <a:rPr lang="en-GB" sz="4000" b="1" dirty="0" smtClean="0"/>
              <a:t>2011)</a:t>
            </a:r>
            <a:endParaRPr lang="en-GB" sz="4000" b="1" dirty="0"/>
          </a:p>
        </p:txBody>
      </p:sp>
      <p:graphicFrame>
        <p:nvGraphicFramePr>
          <p:cNvPr id="15478" name="Group 118"/>
          <p:cNvGraphicFramePr>
            <a:graphicFrameLocks noGrp="1"/>
          </p:cNvGraphicFramePr>
          <p:nvPr>
            <p:ph type="tbl" idx="1"/>
          </p:nvPr>
        </p:nvGraphicFramePr>
        <p:xfrm>
          <a:off x="76200" y="2590800"/>
          <a:ext cx="7015163" cy="1981201"/>
        </p:xfrm>
        <a:graphic>
          <a:graphicData uri="http://schemas.openxmlformats.org/drawingml/2006/table">
            <a:tbl>
              <a:tblPr/>
              <a:tblGrid>
                <a:gridCol w="1825625"/>
                <a:gridCol w="422275"/>
                <a:gridCol w="423863"/>
                <a:gridCol w="596900"/>
                <a:gridCol w="422275"/>
                <a:gridCol w="427037"/>
                <a:gridCol w="422275"/>
                <a:gridCol w="715963"/>
                <a:gridCol w="444500"/>
                <a:gridCol w="446087"/>
                <a:gridCol w="444500"/>
                <a:gridCol w="423863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Year(s)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69-76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SAT virus type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</a:t>
            </a:r>
            <a:r>
              <a:rPr lang="en-US" dirty="0" err="1" smtClean="0"/>
              <a:t>titres</a:t>
            </a:r>
            <a:r>
              <a:rPr lang="en-US" dirty="0" smtClean="0"/>
              <a:t> progression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Antibody </a:t>
            </a:r>
            <a:r>
              <a:rPr lang="en-US" sz="3200" dirty="0" err="1" smtClean="0"/>
              <a:t>titre</a:t>
            </a:r>
            <a:r>
              <a:rPr lang="en-US" sz="3200" dirty="0" smtClean="0"/>
              <a:t> progression in juveniles and calves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PVM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Malawi and Namibia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Antibody titers progression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frequency of vaccination from every 6 months to every 4 months</a:t>
            </a:r>
          </a:p>
          <a:p>
            <a:r>
              <a:rPr lang="en-US" dirty="0" smtClean="0"/>
              <a:t>Increase PD</a:t>
            </a:r>
            <a:r>
              <a:rPr lang="en-US" sz="1400" dirty="0" smtClean="0"/>
              <a:t>50  </a:t>
            </a:r>
            <a:r>
              <a:rPr lang="en-US" dirty="0" smtClean="0"/>
              <a:t>3 to 6</a:t>
            </a:r>
          </a:p>
          <a:p>
            <a:r>
              <a:rPr lang="en-US" dirty="0" smtClean="0"/>
              <a:t>And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abu FMD Cases 2008 with Setata fen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2004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3505200" y="4495800"/>
            <a:ext cx="304800" cy="304800"/>
          </a:xfrm>
          <a:prstGeom prst="flowChartMagnetic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 relevance</a:t>
            </a:r>
          </a:p>
          <a:p>
            <a:pPr lvl="1">
              <a:buNone/>
            </a:pPr>
            <a:r>
              <a:rPr lang="en-US" dirty="0" smtClean="0"/>
              <a:t>- Is the vaccine matching???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AutoShape 3"/>
          <p:cNvSpPr>
            <a:spLocks noChangeArrowheads="1"/>
          </p:cNvSpPr>
          <p:nvPr/>
        </p:nvSpPr>
        <p:spPr bwMode="auto">
          <a:xfrm>
            <a:off x="5795963" y="2133600"/>
            <a:ext cx="2089150" cy="2303463"/>
          </a:xfrm>
          <a:prstGeom prst="chevro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Field </a:t>
            </a:r>
          </a:p>
          <a:p>
            <a:pPr algn="ctr">
              <a:spcBef>
                <a:spcPct val="0"/>
              </a:spcBef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strain</a:t>
            </a:r>
          </a:p>
        </p:txBody>
      </p:sp>
      <p:sp>
        <p:nvSpPr>
          <p:cNvPr id="470020" name="AutoShape 4"/>
          <p:cNvSpPr>
            <a:spLocks noChangeArrowheads="1"/>
          </p:cNvSpPr>
          <p:nvPr/>
        </p:nvSpPr>
        <p:spPr bwMode="auto">
          <a:xfrm>
            <a:off x="3924300" y="2133600"/>
            <a:ext cx="2232025" cy="2303463"/>
          </a:xfrm>
          <a:prstGeom prst="homePlate">
            <a:avLst>
              <a:gd name="adj" fmla="val 25000"/>
            </a:avLst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Suitable </a:t>
            </a:r>
          </a:p>
          <a:p>
            <a:pPr algn="ctr">
              <a:spcBef>
                <a:spcPct val="0"/>
              </a:spcBef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vaccine </a:t>
            </a:r>
          </a:p>
          <a:p>
            <a:pPr algn="ctr">
              <a:spcBef>
                <a:spcPct val="0"/>
              </a:spcBef>
            </a:pPr>
            <a:r>
              <a:rPr lang="en-GB" sz="2800">
                <a:solidFill>
                  <a:srgbClr val="FF0000"/>
                </a:solidFill>
                <a:latin typeface="Arial" charset="0"/>
              </a:rPr>
              <a:t>strain</a:t>
            </a:r>
          </a:p>
        </p:txBody>
      </p:sp>
      <p:sp>
        <p:nvSpPr>
          <p:cNvPr id="470021" name="AutoShape 5"/>
          <p:cNvSpPr>
            <a:spLocks/>
          </p:cNvSpPr>
          <p:nvPr/>
        </p:nvSpPr>
        <p:spPr bwMode="auto">
          <a:xfrm>
            <a:off x="636588" y="5229225"/>
            <a:ext cx="3021012" cy="931863"/>
          </a:xfrm>
          <a:prstGeom prst="accentCallout1">
            <a:avLst>
              <a:gd name="adj1" fmla="val 12264"/>
              <a:gd name="adj2" fmla="val 102523"/>
              <a:gd name="adj3" fmla="val -113968"/>
              <a:gd name="adj4" fmla="val 140514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stealth" w="lg" len="lg"/>
          </a:ln>
          <a:effectLst/>
        </p:spPr>
        <p:txBody>
          <a:bodyPr/>
          <a:lstStyle/>
          <a:p>
            <a:pPr marL="180975" indent="-180975">
              <a:spcBef>
                <a:spcPct val="0"/>
              </a:spcBef>
            </a:pPr>
            <a:r>
              <a:rPr lang="en-GB" sz="1600">
                <a:latin typeface="Arial" charset="0"/>
              </a:rPr>
              <a:t>By the Manufacturer based on</a:t>
            </a:r>
          </a:p>
          <a:p>
            <a:pPr marL="180975" indent="-180975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600">
                <a:latin typeface="Arial" charset="0"/>
              </a:rPr>
              <a:t>r1 value</a:t>
            </a:r>
          </a:p>
          <a:p>
            <a:pPr marL="180975" indent="-180975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1600">
                <a:latin typeface="Arial" charset="0"/>
              </a:rPr>
              <a:t>vaccine potency</a:t>
            </a:r>
          </a:p>
        </p:txBody>
      </p:sp>
      <p:sp>
        <p:nvSpPr>
          <p:cNvPr id="470022" name="Rectangle 8"/>
          <p:cNvSpPr>
            <a:spLocks noChangeArrowheads="1"/>
          </p:cNvSpPr>
          <p:nvPr/>
        </p:nvSpPr>
        <p:spPr bwMode="auto">
          <a:xfrm>
            <a:off x="984250" y="922338"/>
            <a:ext cx="54165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GB" sz="2800" b="1" dirty="0">
                <a:solidFill>
                  <a:srgbClr val="005856"/>
                </a:solidFill>
              </a:rPr>
              <a:t>VACCINE/FIELD STRAINS</a:t>
            </a:r>
            <a:endParaRPr lang="en-GB" sz="2800" b="1" baseline="-25000" dirty="0">
              <a:solidFill>
                <a:srgbClr val="005856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3125" y="304800"/>
            <a:ext cx="2209800" cy="45720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457200">
              <a:spcBef>
                <a:spcPct val="0"/>
              </a:spcBef>
            </a:pPr>
            <a:r>
              <a:rPr lang="fr-FR" sz="1000" b="1">
                <a:solidFill>
                  <a:schemeClr val="bg1"/>
                </a:solidFill>
                <a:latin typeface="Verdana" pitchFamily="34" charset="0"/>
              </a:rPr>
              <a:t>&amp; TIMELY DELIVERY</a:t>
            </a:r>
          </a:p>
        </p:txBody>
      </p:sp>
      <p:pic>
        <p:nvPicPr>
          <p:cNvPr id="470025" name="Image 10" descr="MONDE blancminu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219075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animBg="1"/>
      <p:bldP spid="4700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8"/>
          <p:cNvSpPr>
            <a:spLocks noChangeArrowheads="1"/>
          </p:cNvSpPr>
          <p:nvPr/>
        </p:nvSpPr>
        <p:spPr bwMode="auto">
          <a:xfrm>
            <a:off x="984250" y="922338"/>
            <a:ext cx="774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en-GB" sz="2400" b="1">
                <a:solidFill>
                  <a:srgbClr val="005856"/>
                </a:solidFill>
              </a:rPr>
              <a:t>Relationship between </a:t>
            </a:r>
            <a:r>
              <a:rPr lang="en-GB" sz="2400" b="1">
                <a:solidFill>
                  <a:srgbClr val="005856"/>
                </a:solidFill>
                <a:ea typeface="ＭＳ Ｐゴシック" pitchFamily="34" charset="-128"/>
              </a:rPr>
              <a:t>r</a:t>
            </a:r>
            <a:r>
              <a:rPr lang="en-GB" sz="2400" b="1" baseline="-25000">
                <a:solidFill>
                  <a:srgbClr val="005856"/>
                </a:solidFill>
                <a:ea typeface="ＭＳ Ｐゴシック" pitchFamily="34" charset="-128"/>
              </a:rPr>
              <a:t>1</a:t>
            </a:r>
            <a:r>
              <a:rPr lang="en-GB" sz="2400" b="1">
                <a:solidFill>
                  <a:srgbClr val="005856"/>
                </a:solidFill>
                <a:ea typeface="ＭＳ Ｐゴシック" pitchFamily="34" charset="-128"/>
              </a:rPr>
              <a:t> value and PD</a:t>
            </a:r>
            <a:r>
              <a:rPr lang="en-GB" sz="2400" b="1" baseline="-25000">
                <a:solidFill>
                  <a:srgbClr val="005856"/>
                </a:solidFill>
                <a:ea typeface="ＭＳ Ｐゴシック" pitchFamily="34" charset="-128"/>
              </a:rPr>
              <a:t>50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165100" y="4027488"/>
            <a:ext cx="10668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Field virus: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A Iran 05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44600" y="2681288"/>
            <a:ext cx="2120900" cy="1574800"/>
            <a:chOff x="784" y="1472"/>
            <a:chExt cx="1336" cy="992"/>
          </a:xfrm>
        </p:grpSpPr>
        <p:sp>
          <p:nvSpPr>
            <p:cNvPr id="459781" name="Line 5"/>
            <p:cNvSpPr>
              <a:spLocks noChangeShapeType="1"/>
            </p:cNvSpPr>
            <p:nvPr/>
          </p:nvSpPr>
          <p:spPr bwMode="auto">
            <a:xfrm flipV="1">
              <a:off x="784" y="1672"/>
              <a:ext cx="280" cy="7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9782" name="Text Box 6"/>
            <p:cNvSpPr txBox="1">
              <a:spLocks noChangeArrowheads="1"/>
            </p:cNvSpPr>
            <p:nvPr/>
          </p:nvSpPr>
          <p:spPr bwMode="auto">
            <a:xfrm>
              <a:off x="1104" y="1472"/>
              <a:ext cx="1016" cy="1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/>
                <a:t>Vaccine strain: O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44600" y="4344988"/>
            <a:ext cx="1714500" cy="1019175"/>
            <a:chOff x="784" y="2520"/>
            <a:chExt cx="1080" cy="642"/>
          </a:xfrm>
        </p:grpSpPr>
        <p:sp>
          <p:nvSpPr>
            <p:cNvPr id="459784" name="Line 8"/>
            <p:cNvSpPr>
              <a:spLocks noChangeShapeType="1"/>
            </p:cNvSpPr>
            <p:nvPr/>
          </p:nvSpPr>
          <p:spPr bwMode="auto">
            <a:xfrm>
              <a:off x="784" y="2520"/>
              <a:ext cx="432" cy="5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9785" name="Text Box 9"/>
            <p:cNvSpPr txBox="1">
              <a:spLocks noChangeArrowheads="1"/>
            </p:cNvSpPr>
            <p:nvPr/>
          </p:nvSpPr>
          <p:spPr bwMode="auto">
            <a:xfrm>
              <a:off x="1224" y="3000"/>
              <a:ext cx="640" cy="1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/>
                <a:t>Vaccine A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997200" y="3875088"/>
            <a:ext cx="1473200" cy="1270000"/>
            <a:chOff x="1888" y="2224"/>
            <a:chExt cx="928" cy="800"/>
          </a:xfrm>
        </p:grpSpPr>
        <p:sp>
          <p:nvSpPr>
            <p:cNvPr id="459787" name="Text Box 11"/>
            <p:cNvSpPr txBox="1">
              <a:spLocks noChangeArrowheads="1"/>
            </p:cNvSpPr>
            <p:nvPr/>
          </p:nvSpPr>
          <p:spPr bwMode="auto">
            <a:xfrm>
              <a:off x="2104" y="2224"/>
              <a:ext cx="712" cy="34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Homologous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(A Iran 05)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=&gt; r</a:t>
              </a:r>
              <a:r>
                <a:rPr lang="en-GB" baseline="-25000"/>
                <a:t>1</a:t>
              </a:r>
              <a:r>
                <a:rPr lang="en-GB"/>
                <a:t> = 1</a:t>
              </a:r>
            </a:p>
          </p:txBody>
        </p:sp>
        <p:sp>
          <p:nvSpPr>
            <p:cNvPr id="459788" name="Line 12"/>
            <p:cNvSpPr>
              <a:spLocks noChangeShapeType="1"/>
            </p:cNvSpPr>
            <p:nvPr/>
          </p:nvSpPr>
          <p:spPr bwMode="auto">
            <a:xfrm flipV="1">
              <a:off x="1888" y="2632"/>
              <a:ext cx="200" cy="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84700" y="3833813"/>
            <a:ext cx="4335463" cy="457200"/>
            <a:chOff x="2888" y="2208"/>
            <a:chExt cx="2088" cy="274"/>
          </a:xfrm>
        </p:grpSpPr>
        <p:sp>
          <p:nvSpPr>
            <p:cNvPr id="459790" name="Text Box 14"/>
            <p:cNvSpPr txBox="1">
              <a:spLocks noChangeArrowheads="1"/>
            </p:cNvSpPr>
            <p:nvPr/>
          </p:nvSpPr>
          <p:spPr bwMode="auto">
            <a:xfrm>
              <a:off x="3200" y="2208"/>
              <a:ext cx="1776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Endemic</a:t>
              </a:r>
              <a:r>
                <a:rPr lang="en-GB"/>
                <a:t> area: No need for more than 3 PD</a:t>
              </a:r>
              <a:r>
                <a:rPr lang="en-GB" baseline="-25000"/>
                <a:t>50</a:t>
              </a:r>
              <a:r>
                <a:rPr lang="en-GB"/>
                <a:t>. </a:t>
              </a:r>
              <a:r>
                <a:rPr lang="en-GB" b="1"/>
                <a:t>Protection</a:t>
              </a:r>
              <a:r>
                <a:rPr lang="en-GB"/>
                <a:t>!</a:t>
              </a:r>
            </a:p>
          </p:txBody>
        </p:sp>
        <p:sp>
          <p:nvSpPr>
            <p:cNvPr id="459791" name="Line 15"/>
            <p:cNvSpPr>
              <a:spLocks noChangeShapeType="1"/>
            </p:cNvSpPr>
            <p:nvPr/>
          </p:nvSpPr>
          <p:spPr bwMode="auto">
            <a:xfrm>
              <a:off x="2888" y="2256"/>
              <a:ext cx="296" cy="16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971800" y="5335588"/>
            <a:ext cx="1562100" cy="806450"/>
            <a:chOff x="1872" y="3144"/>
            <a:chExt cx="984" cy="508"/>
          </a:xfrm>
        </p:grpSpPr>
        <p:sp>
          <p:nvSpPr>
            <p:cNvPr id="459793" name="Text Box 17"/>
            <p:cNvSpPr txBox="1">
              <a:spLocks noChangeArrowheads="1"/>
            </p:cNvSpPr>
            <p:nvPr/>
          </p:nvSpPr>
          <p:spPr bwMode="auto">
            <a:xfrm>
              <a:off x="2088" y="3304"/>
              <a:ext cx="768" cy="34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Heterologous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(A</a:t>
              </a:r>
              <a:r>
                <a:rPr lang="en-GB">
                  <a:solidFill>
                    <a:srgbClr val="FF0000"/>
                  </a:solidFill>
                </a:rPr>
                <a:t>xy</a:t>
              </a:r>
              <a:r>
                <a:rPr lang="en-GB"/>
                <a:t>)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GB"/>
                <a:t>=&gt; r</a:t>
              </a:r>
              <a:r>
                <a:rPr lang="en-GB" baseline="-25000"/>
                <a:t>1</a:t>
              </a:r>
              <a:r>
                <a:rPr lang="en-GB"/>
                <a:t> ?</a:t>
              </a:r>
            </a:p>
          </p:txBody>
        </p:sp>
        <p:sp>
          <p:nvSpPr>
            <p:cNvPr id="459794" name="Line 18"/>
            <p:cNvSpPr>
              <a:spLocks noChangeShapeType="1"/>
            </p:cNvSpPr>
            <p:nvPr/>
          </p:nvSpPr>
          <p:spPr bwMode="auto">
            <a:xfrm>
              <a:off x="1872" y="3144"/>
              <a:ext cx="184" cy="1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795" name="Text Box 19" descr="Marbre vert"/>
          <p:cNvSpPr txBox="1">
            <a:spLocks noChangeArrowheads="1"/>
          </p:cNvSpPr>
          <p:nvPr/>
        </p:nvSpPr>
        <p:spPr bwMode="auto">
          <a:xfrm>
            <a:off x="152400" y="2109788"/>
            <a:ext cx="1395413" cy="3365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FF00"/>
                </a:solidFill>
              </a:rPr>
              <a:t>Outbreak</a:t>
            </a: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1619250" y="2109788"/>
            <a:ext cx="7016750" cy="33655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bg1"/>
                </a:solidFill>
              </a:rPr>
              <a:t>Vaccine strains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635500" y="4967288"/>
            <a:ext cx="3340100" cy="800100"/>
            <a:chOff x="2920" y="3129"/>
            <a:chExt cx="2104" cy="504"/>
          </a:xfrm>
        </p:grpSpPr>
        <p:sp>
          <p:nvSpPr>
            <p:cNvPr id="459798" name="Text Box 22"/>
            <p:cNvSpPr txBox="1">
              <a:spLocks noChangeArrowheads="1"/>
            </p:cNvSpPr>
            <p:nvPr/>
          </p:nvSpPr>
          <p:spPr bwMode="auto">
            <a:xfrm>
              <a:off x="3112" y="3129"/>
              <a:ext cx="1912" cy="28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tint val="0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r</a:t>
              </a:r>
              <a:r>
                <a:rPr lang="en-GB" baseline="-25000"/>
                <a:t>1</a:t>
              </a:r>
              <a:r>
                <a:rPr lang="en-GB"/>
                <a:t> &gt; 0.3 =&gt; in </a:t>
              </a:r>
              <a:r>
                <a:rPr lang="en-GB">
                  <a:solidFill>
                    <a:srgbClr val="FF0000"/>
                  </a:solidFill>
                </a:rPr>
                <a:t>endemic</a:t>
              </a:r>
              <a:r>
                <a:rPr lang="en-GB"/>
                <a:t> area, no need of more 3PD</a:t>
              </a:r>
              <a:r>
                <a:rPr lang="en-GB" baseline="-25000"/>
                <a:t>50</a:t>
              </a:r>
              <a:r>
                <a:rPr lang="en-GB"/>
                <a:t>. </a:t>
              </a:r>
              <a:r>
                <a:rPr lang="en-GB" b="1"/>
                <a:t>Protection</a:t>
              </a:r>
              <a:r>
                <a:rPr lang="en-GB"/>
                <a:t>!</a:t>
              </a:r>
            </a:p>
          </p:txBody>
        </p:sp>
        <p:sp>
          <p:nvSpPr>
            <p:cNvPr id="459799" name="Line 23"/>
            <p:cNvSpPr>
              <a:spLocks noChangeShapeType="1"/>
            </p:cNvSpPr>
            <p:nvPr/>
          </p:nvSpPr>
          <p:spPr bwMode="auto">
            <a:xfrm flipV="1">
              <a:off x="2920" y="3297"/>
              <a:ext cx="20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610100" y="5957888"/>
            <a:ext cx="2095500" cy="504825"/>
            <a:chOff x="2864" y="3392"/>
            <a:chExt cx="1456" cy="318"/>
          </a:xfrm>
        </p:grpSpPr>
        <p:sp>
          <p:nvSpPr>
            <p:cNvPr id="459801" name="Text Box 25"/>
            <p:cNvSpPr txBox="1">
              <a:spLocks noChangeArrowheads="1"/>
            </p:cNvSpPr>
            <p:nvPr/>
          </p:nvSpPr>
          <p:spPr bwMode="auto">
            <a:xfrm>
              <a:off x="3080" y="3456"/>
              <a:ext cx="1240" cy="254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tint val="0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GB"/>
                <a:t>r</a:t>
              </a:r>
              <a:r>
                <a:rPr lang="en-GB" baseline="-25000"/>
                <a:t>1</a:t>
              </a:r>
              <a:r>
                <a:rPr lang="en-GB"/>
                <a:t> &lt; 0.3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GB"/>
                <a:t>=&gt; unlikely protection</a:t>
              </a:r>
            </a:p>
          </p:txBody>
        </p:sp>
        <p:sp>
          <p:nvSpPr>
            <p:cNvPr id="459802" name="Line 26"/>
            <p:cNvSpPr>
              <a:spLocks noChangeShapeType="1"/>
            </p:cNvSpPr>
            <p:nvPr/>
          </p:nvSpPr>
          <p:spPr bwMode="auto">
            <a:xfrm>
              <a:off x="2864" y="3392"/>
              <a:ext cx="216" cy="2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6540500" y="5934076"/>
            <a:ext cx="2603500" cy="923924"/>
            <a:chOff x="4320" y="3400"/>
            <a:chExt cx="1640" cy="582"/>
          </a:xfrm>
        </p:grpSpPr>
        <p:sp>
          <p:nvSpPr>
            <p:cNvPr id="459804" name="Text Box 28"/>
            <p:cNvSpPr txBox="1">
              <a:spLocks noChangeArrowheads="1"/>
            </p:cNvSpPr>
            <p:nvPr/>
          </p:nvSpPr>
          <p:spPr bwMode="auto">
            <a:xfrm>
              <a:off x="4544" y="3400"/>
              <a:ext cx="141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Emergency situation, 6PD</a:t>
              </a:r>
              <a:r>
                <a:rPr lang="en-GB" baseline="-25000" dirty="0"/>
                <a:t>50</a:t>
              </a:r>
              <a:r>
                <a:rPr lang="en-GB" dirty="0">
                  <a:solidFill>
                    <a:srgbClr val="FF0000"/>
                  </a:solidFill>
                </a:rPr>
                <a:t> + repeat dose =&gt; </a:t>
              </a:r>
              <a:r>
                <a:rPr lang="en-GB" dirty="0" smtClean="0">
                  <a:solidFill>
                    <a:srgbClr val="FF0000"/>
                  </a:solidFill>
                </a:rPr>
                <a:t>Protection/ADAPT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59805" name="Line 29"/>
            <p:cNvSpPr>
              <a:spLocks noChangeShapeType="1"/>
            </p:cNvSpPr>
            <p:nvPr/>
          </p:nvSpPr>
          <p:spPr bwMode="auto">
            <a:xfrm flipV="1">
              <a:off x="4320" y="3584"/>
              <a:ext cx="256" cy="0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479800" y="2655888"/>
            <a:ext cx="2908300" cy="257175"/>
            <a:chOff x="2192" y="1456"/>
            <a:chExt cx="1832" cy="162"/>
          </a:xfrm>
        </p:grpSpPr>
        <p:sp>
          <p:nvSpPr>
            <p:cNvPr id="459807" name="Text Box 31"/>
            <p:cNvSpPr txBox="1">
              <a:spLocks noChangeArrowheads="1"/>
            </p:cNvSpPr>
            <p:nvPr/>
          </p:nvSpPr>
          <p:spPr bwMode="auto">
            <a:xfrm>
              <a:off x="2584" y="1456"/>
              <a:ext cx="1440" cy="162"/>
            </a:xfrm>
            <a:prstGeom prst="rect">
              <a:avLst/>
            </a:prstGeom>
            <a:solidFill>
              <a:srgbClr val="CC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</a:rPr>
                <a:t>STOP</a:t>
              </a:r>
              <a:r>
                <a:rPr lang="en-GB">
                  <a:solidFill>
                    <a:schemeClr val="bg1"/>
                  </a:solidFill>
                </a:rPr>
                <a:t>: no protection at all</a:t>
              </a:r>
            </a:p>
          </p:txBody>
        </p:sp>
        <p:sp>
          <p:nvSpPr>
            <p:cNvPr id="459808" name="Line 32"/>
            <p:cNvSpPr>
              <a:spLocks noChangeShapeType="1"/>
            </p:cNvSpPr>
            <p:nvPr/>
          </p:nvSpPr>
          <p:spPr bwMode="auto">
            <a:xfrm>
              <a:off x="2192" y="1520"/>
              <a:ext cx="296" cy="16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223125" y="304800"/>
            <a:ext cx="2209800" cy="45720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457200">
              <a:spcBef>
                <a:spcPct val="0"/>
              </a:spcBef>
            </a:pPr>
            <a:r>
              <a:rPr lang="fr-FR" sz="1000" b="1">
                <a:solidFill>
                  <a:schemeClr val="bg1"/>
                </a:solidFill>
                <a:latin typeface="Verdana" pitchFamily="34" charset="0"/>
              </a:rPr>
              <a:t>&amp; TIMELY DELIVERY</a:t>
            </a:r>
          </a:p>
        </p:txBody>
      </p:sp>
      <p:pic>
        <p:nvPicPr>
          <p:cNvPr id="459813" name="Image 10" descr="MONDE blancminus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219075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9"/>
          <p:cNvSpPr/>
          <p:nvPr/>
        </p:nvSpPr>
        <p:spPr>
          <a:xfrm>
            <a:off x="5951538" y="304800"/>
            <a:ext cx="3192462" cy="45720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457200">
              <a:spcBef>
                <a:spcPct val="0"/>
              </a:spcBef>
            </a:pPr>
            <a:r>
              <a:rPr lang="en-GB" sz="1400">
                <a:solidFill>
                  <a:schemeClr val="bg1"/>
                </a:solidFill>
                <a:latin typeface="Verdana" pitchFamily="34" charset="0"/>
              </a:rPr>
              <a:t>Epidemiologically Relevant Strains</a:t>
            </a:r>
            <a:endParaRPr lang="fr-FR" sz="14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11308" y="989211"/>
            <a:ext cx="1465859" cy="2439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96041" y="2915490"/>
            <a:ext cx="1967399" cy="16740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2460" y="2584939"/>
            <a:ext cx="2709725" cy="180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58937" y="1544194"/>
            <a:ext cx="1655552" cy="1058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158261"/>
            <a:ext cx="5247393" cy="65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92800" y="1002323"/>
            <a:ext cx="1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Satau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1635369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Lesoma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110154"/>
            <a:ext cx="17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Pandamatenga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90146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Kareng</a:t>
            </a:r>
            <a:r>
              <a:rPr lang="en-US" sz="1200" dirty="0" smtClean="0"/>
              <a:t> Feb 2011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4EB03-AFB1-4E3C-8C14-5EC5BD8D3F7C}" type="slidenum">
              <a:rPr lang="fr-FR"/>
              <a:pPr/>
              <a:t>3</a:t>
            </a:fld>
            <a:endParaRPr lang="fr-FR"/>
          </a:p>
        </p:txBody>
      </p:sp>
      <p:pic>
        <p:nvPicPr>
          <p:cNvPr id="197634" name="Picture 2" descr="Docu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07" y="609601"/>
            <a:ext cx="5187462" cy="5375275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547446" y="0"/>
            <a:ext cx="66118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762000"/>
            <a:r>
              <a:rPr lang="fr-FR" sz="3400" b="1" dirty="0" err="1"/>
              <a:t>Laboratory</a:t>
            </a:r>
            <a:r>
              <a:rPr lang="fr-FR" sz="3400" b="1" dirty="0">
                <a:solidFill>
                  <a:schemeClr val="accent2"/>
                </a:solidFill>
              </a:rPr>
              <a:t> </a:t>
            </a:r>
            <a:r>
              <a:rPr lang="fr-FR" sz="3400" b="1" dirty="0"/>
              <a:t>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 defTabSz="762000"/>
            <a:r>
              <a:rPr lang="en-GB" b="1" dirty="0" smtClean="0"/>
              <a:t>Vaccine matching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Verdana" pitchFamily="34" charset="0"/>
              </a:rPr>
              <a:t>R-values a </a:t>
            </a:r>
            <a:r>
              <a:rPr lang="fr-FR" sz="1800" i="1" dirty="0" smtClean="0">
                <a:latin typeface="Verdana" pitchFamily="34" charset="0"/>
              </a:rPr>
              <a:t>bit </a:t>
            </a:r>
            <a:r>
              <a:rPr lang="fr-FR" sz="1800" i="1" dirty="0" err="1" smtClean="0">
                <a:latin typeface="Verdana" pitchFamily="34" charset="0"/>
              </a:rPr>
              <a:t>strange</a:t>
            </a:r>
            <a:r>
              <a:rPr lang="fr-FR" sz="1800" i="1" dirty="0" smtClean="0">
                <a:latin typeface="Verdana" pitchFamily="34" charset="0"/>
              </a:rPr>
              <a:t> </a:t>
            </a:r>
            <a:r>
              <a:rPr lang="fr-FR" sz="2400" dirty="0" smtClean="0">
                <a:latin typeface="Verdana" pitchFamily="34" charset="0"/>
              </a:rPr>
              <a:t>– 0.06 to 0.37</a:t>
            </a:r>
          </a:p>
          <a:p>
            <a:r>
              <a:rPr lang="fr-FR" sz="2400" dirty="0" smtClean="0">
                <a:latin typeface="Verdana" pitchFamily="34" charset="0"/>
              </a:rPr>
              <a:t>New vaccine </a:t>
            </a:r>
            <a:r>
              <a:rPr lang="fr-FR" sz="2400" dirty="0" err="1" smtClean="0">
                <a:latin typeface="Verdana" pitchFamily="34" charset="0"/>
              </a:rPr>
              <a:t>adopted</a:t>
            </a:r>
            <a:r>
              <a:rPr lang="fr-FR" sz="2400" dirty="0" smtClean="0">
                <a:latin typeface="Verdana" pitchFamily="34" charset="0"/>
              </a:rPr>
              <a:t> – </a:t>
            </a:r>
            <a:r>
              <a:rPr lang="fr-FR" sz="2400" dirty="0" err="1" smtClean="0">
                <a:latin typeface="Verdana" pitchFamily="34" charset="0"/>
              </a:rPr>
              <a:t>started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being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used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Feb</a:t>
            </a:r>
            <a:r>
              <a:rPr lang="fr-FR" sz="2400" dirty="0" smtClean="0">
                <a:latin typeface="Verdana" pitchFamily="34" charset="0"/>
              </a:rPr>
              <a:t> 2012</a:t>
            </a:r>
          </a:p>
          <a:p>
            <a:r>
              <a:rPr lang="fr-FR" sz="2400" dirty="0" err="1" smtClean="0">
                <a:latin typeface="Verdana" pitchFamily="34" charset="0"/>
              </a:rPr>
              <a:t>Took</a:t>
            </a:r>
            <a:r>
              <a:rPr lang="fr-FR" sz="2400" dirty="0" smtClean="0">
                <a:latin typeface="Verdana" pitchFamily="34" charset="0"/>
              </a:rPr>
              <a:t> about 2 and </a:t>
            </a:r>
            <a:r>
              <a:rPr lang="fr-FR" sz="2400" dirty="0" err="1" smtClean="0">
                <a:latin typeface="Verdana" pitchFamily="34" charset="0"/>
              </a:rPr>
              <a:t>half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years</a:t>
            </a:r>
            <a:endParaRPr lang="fr-FR" sz="2400" dirty="0" smtClean="0">
              <a:latin typeface="Verdana" pitchFamily="34" charset="0"/>
            </a:endParaRPr>
          </a:p>
          <a:p>
            <a:r>
              <a:rPr lang="fr-FR" sz="2400" dirty="0" smtClean="0">
                <a:latin typeface="Verdana" pitchFamily="34" charset="0"/>
              </a:rPr>
              <a:t>Challenges</a:t>
            </a:r>
          </a:p>
          <a:p>
            <a:pPr lvl="1">
              <a:buFontTx/>
              <a:buChar char="-"/>
            </a:pPr>
            <a:r>
              <a:rPr lang="fr-FR" sz="1600" dirty="0" err="1" smtClean="0">
                <a:latin typeface="Verdana" pitchFamily="34" charset="0"/>
              </a:rPr>
              <a:t>Initially</a:t>
            </a:r>
            <a:r>
              <a:rPr lang="fr-FR" sz="1600" dirty="0" smtClean="0">
                <a:latin typeface="Verdana" pitchFamily="34" charset="0"/>
              </a:rPr>
              <a:t> </a:t>
            </a:r>
            <a:r>
              <a:rPr lang="fr-FR" sz="1600" dirty="0" err="1" smtClean="0">
                <a:latin typeface="Verdana" pitchFamily="34" charset="0"/>
              </a:rPr>
              <a:t>low</a:t>
            </a:r>
            <a:r>
              <a:rPr lang="fr-FR" sz="1600" dirty="0" smtClean="0">
                <a:latin typeface="Verdana" pitchFamily="34" charset="0"/>
              </a:rPr>
              <a:t> TCID50</a:t>
            </a:r>
          </a:p>
          <a:p>
            <a:pPr lvl="1">
              <a:buFontTx/>
              <a:buChar char="-"/>
            </a:pPr>
            <a:r>
              <a:rPr lang="fr-FR" sz="1600" dirty="0" err="1" smtClean="0">
                <a:latin typeface="Verdana" pitchFamily="34" charset="0"/>
              </a:rPr>
              <a:t>Detection</a:t>
            </a:r>
            <a:r>
              <a:rPr lang="fr-FR" sz="1600" dirty="0" smtClean="0">
                <a:latin typeface="Verdana" pitchFamily="34" charset="0"/>
              </a:rPr>
              <a:t> by </a:t>
            </a:r>
            <a:r>
              <a:rPr lang="fr-FR" sz="1600" dirty="0" err="1" smtClean="0">
                <a:latin typeface="Verdana" pitchFamily="34" charset="0"/>
              </a:rPr>
              <a:t>uv</a:t>
            </a:r>
            <a:r>
              <a:rPr lang="fr-FR" sz="1600" dirty="0" smtClean="0">
                <a:latin typeface="Verdana" pitchFamily="34" charset="0"/>
              </a:rPr>
              <a:t> </a:t>
            </a:r>
            <a:r>
              <a:rPr lang="fr-FR" sz="1600" dirty="0" err="1" smtClean="0">
                <a:latin typeface="Verdana" pitchFamily="34" charset="0"/>
              </a:rPr>
              <a:t>peak</a:t>
            </a:r>
            <a:endParaRPr lang="fr-FR" sz="1600" dirty="0" smtClean="0">
              <a:latin typeface="Verdana" pitchFamily="34" charset="0"/>
            </a:endParaRPr>
          </a:p>
          <a:p>
            <a:pPr lvl="1">
              <a:buFontTx/>
              <a:buChar char="-"/>
            </a:pPr>
            <a:r>
              <a:rPr lang="fr-FR" sz="1600" dirty="0" smtClean="0">
                <a:latin typeface="Verdana" pitchFamily="34" charset="0"/>
              </a:rPr>
              <a:t>Transition </a:t>
            </a:r>
            <a:r>
              <a:rPr lang="fr-FR" sz="1600" dirty="0" err="1" smtClean="0">
                <a:latin typeface="Verdana" pitchFamily="34" charset="0"/>
              </a:rPr>
              <a:t>from</a:t>
            </a:r>
            <a:r>
              <a:rPr lang="fr-FR" sz="1600" dirty="0" smtClean="0">
                <a:latin typeface="Verdana" pitchFamily="34" charset="0"/>
              </a:rPr>
              <a:t> </a:t>
            </a:r>
            <a:r>
              <a:rPr lang="fr-FR" sz="1600" dirty="0" err="1" smtClean="0">
                <a:latin typeface="Verdana" pitchFamily="34" charset="0"/>
              </a:rPr>
              <a:t>small</a:t>
            </a:r>
            <a:r>
              <a:rPr lang="fr-FR" sz="1600" dirty="0" smtClean="0">
                <a:latin typeface="Verdana" pitchFamily="34" charset="0"/>
              </a:rPr>
              <a:t> </a:t>
            </a:r>
            <a:r>
              <a:rPr lang="fr-FR" sz="1600" dirty="0" err="1" smtClean="0">
                <a:latin typeface="Verdana" pitchFamily="34" charset="0"/>
              </a:rPr>
              <a:t>bioreactors</a:t>
            </a:r>
            <a:r>
              <a:rPr lang="fr-FR" sz="1600" dirty="0" smtClean="0">
                <a:latin typeface="Verdana" pitchFamily="34" charset="0"/>
              </a:rPr>
              <a:t> to </a:t>
            </a:r>
            <a:r>
              <a:rPr lang="fr-FR" sz="1600" dirty="0" err="1" smtClean="0">
                <a:latin typeface="Verdana" pitchFamily="34" charset="0"/>
              </a:rPr>
              <a:t>Industrial</a:t>
            </a:r>
            <a:r>
              <a:rPr lang="fr-FR" sz="1600" dirty="0" smtClean="0">
                <a:latin typeface="Verdana" pitchFamily="34" charset="0"/>
              </a:rPr>
              <a:t> production</a:t>
            </a:r>
          </a:p>
          <a:p>
            <a:pPr>
              <a:buNone/>
            </a:pPr>
            <a:r>
              <a:rPr lang="fr-FR" sz="2400" dirty="0" smtClean="0">
                <a:latin typeface="Verdana" pitchFamily="34" charset="0"/>
              </a:rPr>
              <a:t>More vaccine </a:t>
            </a:r>
            <a:r>
              <a:rPr lang="fr-FR" sz="2400" dirty="0" err="1" smtClean="0">
                <a:latin typeface="Verdana" pitchFamily="34" charset="0"/>
              </a:rPr>
              <a:t>matching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with</a:t>
            </a:r>
            <a:r>
              <a:rPr lang="fr-FR" sz="2400" dirty="0" smtClean="0">
                <a:latin typeface="Verdana" pitchFamily="34" charset="0"/>
              </a:rPr>
              <a:t> </a:t>
            </a:r>
            <a:r>
              <a:rPr lang="fr-FR" sz="2400" dirty="0" err="1" smtClean="0">
                <a:latin typeface="Verdana" pitchFamily="34" charset="0"/>
              </a:rPr>
              <a:t>other</a:t>
            </a:r>
            <a:r>
              <a:rPr lang="fr-FR" sz="2400" dirty="0" smtClean="0">
                <a:latin typeface="Verdana" pitchFamily="34" charset="0"/>
              </a:rPr>
              <a:t> vaccine candidates</a:t>
            </a:r>
          </a:p>
          <a:p>
            <a:pPr>
              <a:buFontTx/>
              <a:buChar char="-"/>
            </a:pPr>
            <a:endParaRPr lang="fr-FR" sz="2400" dirty="0" smtClean="0">
              <a:latin typeface="Verdana" pitchFamily="34" charset="0"/>
            </a:endParaRPr>
          </a:p>
          <a:p>
            <a:endParaRPr lang="fr-FR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357982" cy="70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SADC FMD situation 2002 – 2011 (selected)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1600198"/>
          <a:ext cx="8305800" cy="4419601"/>
        </p:xfrm>
        <a:graphic>
          <a:graphicData uri="http://schemas.openxmlformats.org/drawingml/2006/table">
            <a:tbl>
              <a:tblPr/>
              <a:tblGrid>
                <a:gridCol w="1032176"/>
                <a:gridCol w="1790183"/>
                <a:gridCol w="1268717"/>
                <a:gridCol w="1311726"/>
                <a:gridCol w="1247214"/>
                <a:gridCol w="1655784"/>
              </a:tblGrid>
              <a:tr h="39494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BOTSWANA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MALAWI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NAMIBIA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ZAMBIA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ZIMBABWE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 and 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2/1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SAT 2?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thobokwe\AppData\Local\Microsoft\Windows\Temporary Internet Files\Content.Outlook\AKZ3JX9A\BVI banner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"/>
            <a:ext cx="9144000" cy="68577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2133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Launched 04 Nov 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thobokwe\Documents\p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222" y="685801"/>
            <a:ext cx="10712971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thobokwe\Documents\p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222" y="685800"/>
            <a:ext cx="11832234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thobokwe\AppData\Local\Microsoft\Windows\Temporary Internet Files\Content.Outlook\AKZ3JX9A\IMG_8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511"/>
            <a:ext cx="9144000" cy="60989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Lab </a:t>
            </a:r>
            <a:r>
              <a:rPr lang="en-US" sz="2800" b="1" dirty="0" err="1" smtClean="0">
                <a:solidFill>
                  <a:srgbClr val="FF0000"/>
                </a:solidFill>
              </a:rPr>
              <a:t>Officialy</a:t>
            </a:r>
            <a:r>
              <a:rPr lang="en-US" sz="2800" b="1" dirty="0" smtClean="0">
                <a:solidFill>
                  <a:srgbClr val="FF0000"/>
                </a:solidFill>
              </a:rPr>
              <a:t> opened 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December 2010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Product launch 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 November 2011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update</a:t>
            </a:r>
          </a:p>
          <a:p>
            <a:r>
              <a:rPr lang="en-US" dirty="0" smtClean="0"/>
              <a:t>Ergonomic design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Capacity increase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Antigen purification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Antigen bank</a:t>
            </a:r>
          </a:p>
          <a:p>
            <a:r>
              <a:rPr lang="en-US" dirty="0" smtClean="0"/>
              <a:t>Quality improvements/HSE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Vaccine Production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19200"/>
            <a:ext cx="6572296" cy="5003376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7010400" y="175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Conventional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Purified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257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Emergency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 defTabSz="762000"/>
            <a:r>
              <a:rPr lang="en-GB" b="1" dirty="0" smtClean="0"/>
              <a:t>Definitions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Conventional vaccines</a:t>
            </a:r>
          </a:p>
          <a:p>
            <a:pPr indent="0">
              <a:spcBef>
                <a:spcPts val="0"/>
              </a:spcBef>
              <a:buNone/>
            </a:pPr>
            <a:r>
              <a:rPr lang="en-US" dirty="0" smtClean="0"/>
              <a:t> - Vaccines produced from semi-purified inactivated antigens, with a potency greater than 3 </a:t>
            </a:r>
            <a:r>
              <a:rPr lang="en-US" dirty="0" smtClean="0"/>
              <a:t>PD</a:t>
            </a:r>
            <a:r>
              <a:rPr lang="en-US" b="1" dirty="0" smtClean="0"/>
              <a:t>50</a:t>
            </a:r>
            <a:endParaRPr lang="en-US" b="1" dirty="0" smtClean="0"/>
          </a:p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Purified vaccines</a:t>
            </a:r>
          </a:p>
          <a:p>
            <a:pPr>
              <a:buNone/>
            </a:pPr>
            <a:r>
              <a:rPr lang="en-US" dirty="0" smtClean="0"/>
              <a:t>    - Vaccines produced from highly purified inactivated antigens, with potency greater than 3 </a:t>
            </a:r>
            <a:r>
              <a:rPr lang="en-US" dirty="0" smtClean="0"/>
              <a:t>PD50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Emergency vaccines</a:t>
            </a:r>
          </a:p>
          <a:p>
            <a:pPr>
              <a:buNone/>
            </a:pPr>
            <a:r>
              <a:rPr lang="en-US" dirty="0" smtClean="0"/>
              <a:t>     - Vaccines produced from highly purified, concentrated and frozen antigens, with a potency greater than 6 PD</a:t>
            </a:r>
            <a:r>
              <a:rPr lang="en-US" b="1" dirty="0" smtClean="0"/>
              <a:t>50</a:t>
            </a:r>
            <a:endParaRPr lang="fr-FR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4C4C6-2F0A-4529-9AFE-48E0361760C2}" type="slidenum">
              <a:rPr lang="fr-FR"/>
              <a:pPr/>
              <a:t>4</a:t>
            </a:fld>
            <a:endParaRPr lang="fr-FR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914400" y="381000"/>
            <a:ext cx="84406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/>
            <a:r>
              <a:rPr lang="en-GB" sz="3400" b="1" dirty="0"/>
              <a:t>Strategies for disease control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295400" y="5334000"/>
            <a:ext cx="71041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Verdana" pitchFamily="34" charset="0"/>
              </a:rPr>
              <a:t> Vaccination</a:t>
            </a:r>
            <a:endParaRPr lang="fr-FR" sz="2000" dirty="0">
              <a:latin typeface="Verdana" pitchFamily="34" charset="0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71041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Verdana" pitchFamily="34" charset="0"/>
              </a:rPr>
              <a:t> Public education</a:t>
            </a:r>
            <a:endParaRPr lang="fr-FR" sz="2000" dirty="0">
              <a:latin typeface="Verdana" pitchFamily="34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477108" y="1981201"/>
            <a:ext cx="60666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20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Verdana" pitchFamily="34" charset="0"/>
              </a:rPr>
              <a:t> Movement </a:t>
            </a:r>
            <a:r>
              <a:rPr lang="en-GB" sz="2000" dirty="0" smtClean="0">
                <a:latin typeface="Verdana" pitchFamily="34" charset="0"/>
              </a:rPr>
              <a:t>control/restriction </a:t>
            </a:r>
            <a:r>
              <a:rPr lang="en-GB" sz="2000" dirty="0">
                <a:latin typeface="Verdana" pitchFamily="34" charset="0"/>
              </a:rPr>
              <a:t>(fences)</a:t>
            </a:r>
            <a:endParaRPr lang="fr-FR" sz="2000" dirty="0">
              <a:latin typeface="Verdana" pitchFamily="34" charset="0"/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477108" y="2743201"/>
            <a:ext cx="71041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 dirty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Verdana" pitchFamily="34" charset="0"/>
              </a:rPr>
              <a:t> Separation </a:t>
            </a:r>
            <a:r>
              <a:rPr lang="en-GB" sz="2000" dirty="0" smtClean="0">
                <a:latin typeface="Verdana" pitchFamily="34" charset="0"/>
              </a:rPr>
              <a:t>between </a:t>
            </a:r>
            <a:r>
              <a:rPr lang="en-GB" sz="2000" dirty="0">
                <a:latin typeface="Verdana" pitchFamily="34" charset="0"/>
              </a:rPr>
              <a:t>the reservoir animal and livestock</a:t>
            </a:r>
            <a:endParaRPr lang="fr-FR" sz="2000" dirty="0">
              <a:latin typeface="Verdana" pitchFamily="34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477108" y="3962401"/>
            <a:ext cx="71041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Verdana" pitchFamily="34" charset="0"/>
              </a:rPr>
              <a:t> </a:t>
            </a:r>
            <a:r>
              <a:rPr lang="en-GB" sz="2000" dirty="0" smtClean="0">
                <a:latin typeface="Verdana" pitchFamily="34" charset="0"/>
              </a:rPr>
              <a:t>Eradication/stamping out</a:t>
            </a:r>
            <a:endParaRPr lang="en-GB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  <p:bldP spid="155654" grpId="0"/>
      <p:bldP spid="155655" grpId="0"/>
      <p:bldP spid="1556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 defTabSz="762000"/>
            <a:r>
              <a:rPr lang="en-US" b="1" dirty="0" smtClean="0"/>
              <a:t>NSPs AND “DIVA” VACCINE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 BVI Vaccines are compatible with a DIVA approach.</a:t>
            </a:r>
          </a:p>
          <a:p>
            <a:pPr>
              <a:buNone/>
            </a:pPr>
            <a:r>
              <a:rPr lang="en-US" dirty="0" smtClean="0"/>
              <a:t>=&gt; DIVA:</a:t>
            </a:r>
          </a:p>
          <a:p>
            <a:pPr>
              <a:buNone/>
            </a:pPr>
            <a:r>
              <a:rPr lang="en-US" dirty="0" smtClean="0"/>
              <a:t> -  Previously: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ifferentiate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nfected from 			    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dirty="0" smtClean="0"/>
              <a:t>accinated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nimals.</a:t>
            </a:r>
          </a:p>
          <a:p>
            <a:pPr>
              <a:buNone/>
            </a:pPr>
            <a:r>
              <a:rPr lang="en-US" dirty="0" smtClean="0"/>
              <a:t> - Recently: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etection of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nfection in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dirty="0" smtClean="0"/>
              <a:t>accinated 		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nimals</a:t>
            </a:r>
          </a:p>
          <a:p>
            <a:r>
              <a:rPr lang="en-US" dirty="0" smtClean="0"/>
              <a:t>Several diagnostic tests to detect NSPs (2C, 3A, 3B,3AB, 3ABC, 3D)</a:t>
            </a:r>
            <a:endParaRPr lang="fr-FR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 defTabSz="762000"/>
            <a:r>
              <a:rPr lang="en-GB" b="1" dirty="0" smtClean="0"/>
              <a:t>Purified vaccine </a:t>
            </a:r>
            <a:r>
              <a:rPr lang="en-GB" b="1" dirty="0" err="1" smtClean="0"/>
              <a:t>Perfomane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Vaccine blended in December 2010 with antigens produced second semester 2010 in the new building</a:t>
            </a:r>
          </a:p>
          <a:p>
            <a:pPr lvl="1"/>
            <a:r>
              <a:rPr lang="en-US" dirty="0" smtClean="0"/>
              <a:t> Payload adjusted to guaranty 3PD50 target</a:t>
            </a:r>
          </a:p>
          <a:p>
            <a:pPr lvl="1"/>
            <a:r>
              <a:rPr lang="en-US" dirty="0" smtClean="0"/>
              <a:t>Trivalent (SAT 1 2 3) vaccine with current vaccine strains used in Botswana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Vaccination at BVI ranch</a:t>
            </a:r>
          </a:p>
          <a:p>
            <a:pPr lvl="1"/>
            <a:r>
              <a:rPr lang="en-US" dirty="0" smtClean="0"/>
              <a:t>Primo vaccination at D0 booster at D28 and D150</a:t>
            </a:r>
          </a:p>
          <a:p>
            <a:pPr lvl="1"/>
            <a:r>
              <a:rPr lang="en-US" dirty="0" smtClean="0"/>
              <a:t>Blood sampling at D0, D21, 28, 42, 63, 120, 191</a:t>
            </a:r>
          </a:p>
          <a:p>
            <a:pPr lvl="1"/>
            <a:r>
              <a:rPr lang="en-US" dirty="0" smtClean="0"/>
              <a:t> Safety monitored by rectal temperature and clinical signs (local and </a:t>
            </a:r>
            <a:r>
              <a:rPr lang="en-US" dirty="0" err="1" smtClean="0"/>
              <a:t>generalreactions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Serological testing</a:t>
            </a:r>
          </a:p>
          <a:p>
            <a:pPr lvl="1"/>
            <a:r>
              <a:rPr lang="en-US" dirty="0" smtClean="0"/>
              <a:t> Virus neutralization test (VNT)</a:t>
            </a:r>
          </a:p>
          <a:p>
            <a:pPr lvl="1"/>
            <a:r>
              <a:rPr lang="en-US" dirty="0" smtClean="0"/>
              <a:t> Non Structural Protein (NSP) testing with </a:t>
            </a:r>
            <a:r>
              <a:rPr lang="en-US" dirty="0" err="1" smtClean="0"/>
              <a:t>Prionics</a:t>
            </a:r>
            <a:r>
              <a:rPr lang="en-US" dirty="0" smtClean="0"/>
              <a:t> kit</a:t>
            </a:r>
            <a:endParaRPr lang="fr-FR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 Temperature monitoring:</a:t>
            </a:r>
          </a:p>
          <a:p>
            <a:pPr lvl="2">
              <a:buNone/>
            </a:pPr>
            <a:r>
              <a:rPr lang="en-US" dirty="0" smtClean="0"/>
              <a:t>- No significant</a:t>
            </a:r>
          </a:p>
          <a:p>
            <a:pPr lvl="2">
              <a:buNone/>
            </a:pPr>
            <a:r>
              <a:rPr lang="en-US" dirty="0" smtClean="0"/>
              <a:t>difference between</a:t>
            </a:r>
          </a:p>
          <a:p>
            <a:pPr lvl="2">
              <a:buNone/>
            </a:pPr>
            <a:r>
              <a:rPr lang="en-US" dirty="0" smtClean="0"/>
              <a:t>vaccinated cattle</a:t>
            </a:r>
          </a:p>
          <a:p>
            <a:pPr lvl="2">
              <a:buNone/>
            </a:pPr>
            <a:r>
              <a:rPr lang="en-US" dirty="0" smtClean="0"/>
              <a:t>and control</a:t>
            </a:r>
          </a:p>
          <a:p>
            <a:r>
              <a:rPr lang="en-US" dirty="0" smtClean="0"/>
              <a:t> Clinical signs:</a:t>
            </a:r>
          </a:p>
          <a:p>
            <a:pPr lvl="2">
              <a:buNone/>
            </a:pPr>
            <a:r>
              <a:rPr lang="en-US" dirty="0" smtClean="0"/>
              <a:t>-No general and local reactions</a:t>
            </a:r>
          </a:p>
          <a:p>
            <a:pPr lvl="2">
              <a:buNone/>
            </a:pPr>
            <a:r>
              <a:rPr lang="en-US" dirty="0" smtClean="0"/>
              <a:t>-No weight loss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0800" y="6019800"/>
            <a:ext cx="4724401" cy="639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Safety conform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433" y="2514599"/>
            <a:ext cx="4293567" cy="319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588"/>
            <a:ext cx="9145588" cy="6859588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24200" y="304800"/>
            <a:ext cx="2819400" cy="7937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Potency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solidFill>
                <a:schemeClr val="accent2"/>
              </a:solidFill>
              <a:latin typeface="Verdana" pitchFamily="34" charset="0"/>
            </a:endParaRPr>
          </a:p>
          <a:p>
            <a:endParaRPr lang="fr-FR" dirty="0" smtClean="0">
              <a:solidFill>
                <a:schemeClr val="accent2"/>
              </a:solidFill>
              <a:latin typeface="Verdana" pitchFamily="34" charset="0"/>
            </a:endParaRPr>
          </a:p>
          <a:p>
            <a:endParaRPr lang="fr-FR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2286001" cy="46910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Potency results conforms</a:t>
            </a:r>
            <a:endParaRPr lang="en-US" sz="3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6343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we want to achieve with vaccination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Vaccine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Vaccination of susceptible livestock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Vaccines must be administered according to the manufacturer’s instructions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ALSA vaccines should be administered to calves with maternal immunity at 4-6 months of age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Calves without maternal antibodies can be vaccinated at 2 weeks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primary vaccination course consists of 2 vaccinations 2-4 weeks apart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Thereafter the vaccine should be administered every 4-6 months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Should be given subcutaneously in the neck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HERD LEVEL IMMUNITY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Vaccine take is expected after </a:t>
            </a:r>
            <a:r>
              <a:rPr lang="en-GB" sz="2800" dirty="0" smtClean="0"/>
              <a:t>7-10 </a:t>
            </a:r>
            <a:r>
              <a:rPr lang="en-GB" sz="2800" dirty="0"/>
              <a:t>days with expected protection level of 97% depending on PD</a:t>
            </a:r>
            <a:r>
              <a:rPr lang="en-GB" sz="2800" baseline="-25000" dirty="0"/>
              <a:t>50 </a:t>
            </a:r>
            <a:r>
              <a:rPr lang="en-GB" sz="2800" dirty="0"/>
              <a:t>( 3 or 6)</a:t>
            </a:r>
            <a:endParaRPr lang="en-GB" sz="2800" baseline="-25000" dirty="0"/>
          </a:p>
          <a:p>
            <a:pPr>
              <a:lnSpc>
                <a:spcPct val="90000"/>
              </a:lnSpc>
            </a:pPr>
            <a:r>
              <a:rPr lang="en-GB" sz="2800" dirty="0"/>
              <a:t>Cattle are normally considered protected from FMD where antibody titres  exceed </a:t>
            </a:r>
            <a:r>
              <a:rPr lang="en-GB" sz="2800" dirty="0" smtClean="0"/>
              <a:t>a certain cut off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Thereafter antibody levels </a:t>
            </a:r>
            <a:r>
              <a:rPr lang="en-GB" sz="2800" dirty="0" smtClean="0"/>
              <a:t>decline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Important  that after vaccination at least 80% of herd should have protective antibodies (D28 to 35)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Vaccination </a:t>
            </a:r>
            <a:r>
              <a:rPr lang="en-GB" sz="2800" dirty="0"/>
              <a:t>prevents disease expression but not </a:t>
            </a:r>
            <a:r>
              <a:rPr lang="en-GB" sz="2800" dirty="0" smtClean="0"/>
              <a:t>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8600" y="51816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2"/>
            <a:ext cx="6357982" cy="70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cs typeface="Times New Roman" pitchFamily="18" charset="0"/>
              </a:rPr>
              <a:t>HISTORY OF FMD IN BOTSWANA</a:t>
            </a:r>
            <a:br>
              <a:rPr lang="en-GB" sz="4000" b="1" dirty="0">
                <a:cs typeface="Times New Roman" pitchFamily="18" charset="0"/>
              </a:rPr>
            </a:br>
            <a:r>
              <a:rPr lang="en-GB" sz="4000" b="1" dirty="0">
                <a:cs typeface="Times New Roman" pitchFamily="18" charset="0"/>
              </a:rPr>
              <a:t>(1</a:t>
            </a:r>
            <a:r>
              <a:rPr lang="en-GB" sz="4000" b="1" dirty="0"/>
              <a:t>963 to </a:t>
            </a:r>
            <a:r>
              <a:rPr lang="en-GB" sz="4000" b="1" dirty="0" smtClean="0"/>
              <a:t>2011)</a:t>
            </a:r>
            <a:endParaRPr lang="en-GB" sz="4000" b="1" dirty="0"/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type="tbl" idx="1"/>
          </p:nvPr>
        </p:nvGraphicFramePr>
        <p:xfrm>
          <a:off x="76200" y="2733683"/>
          <a:ext cx="8686805" cy="1981201"/>
        </p:xfrm>
        <a:graphic>
          <a:graphicData uri="http://schemas.openxmlformats.org/drawingml/2006/table">
            <a:tbl>
              <a:tblPr/>
              <a:tblGrid>
                <a:gridCol w="1288147"/>
                <a:gridCol w="430990"/>
                <a:gridCol w="430990"/>
                <a:gridCol w="430990"/>
                <a:gridCol w="430990"/>
                <a:gridCol w="430990"/>
                <a:gridCol w="430990"/>
                <a:gridCol w="718315"/>
                <a:gridCol w="430990"/>
                <a:gridCol w="430990"/>
                <a:gridCol w="502821"/>
                <a:gridCol w="430990"/>
                <a:gridCol w="430990"/>
                <a:gridCol w="430990"/>
                <a:gridCol w="430990"/>
                <a:gridCol w="396037"/>
                <a:gridCol w="609605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Year(s)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69-76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07-2011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SAT virus type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357982" cy="70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674389" flipV="1">
            <a:off x="1260178" y="1284852"/>
            <a:ext cx="1476787" cy="216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475024" flipV="1">
            <a:off x="5636410" y="2257214"/>
            <a:ext cx="1978623" cy="198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336547" flipV="1">
            <a:off x="4110625" y="1061802"/>
            <a:ext cx="3432837" cy="236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6248400" y="2819400"/>
            <a:ext cx="1367653" cy="22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1219200" y="1828800"/>
            <a:ext cx="1748653" cy="609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2743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 2, 2006, 2011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1981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 2, 2002, 2011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SAT 2, 2005, 2008, 2010, SAT 1, 2006</a:t>
            </a:r>
            <a:endParaRPr lang="en-US" sz="1600" b="1" dirty="0"/>
          </a:p>
        </p:txBody>
      </p:sp>
      <p:sp>
        <p:nvSpPr>
          <p:cNvPr id="15" name="Right Arrow 14"/>
          <p:cNvSpPr/>
          <p:nvPr/>
        </p:nvSpPr>
        <p:spPr>
          <a:xfrm rot="20192978" flipV="1">
            <a:off x="1171899" y="2910155"/>
            <a:ext cx="1878557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 2, 2008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 2 2007-2011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 2, 2008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abu FMD Cases 2008 with Setata fen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2004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abu FMD Cases 2008 with Setata fenc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1028"/>
          <p:cNvSpPr>
            <a:spLocks noChangeArrowheads="1"/>
          </p:cNvSpPr>
          <p:nvPr/>
        </p:nvSpPr>
        <p:spPr bwMode="auto">
          <a:xfrm rot="3780000">
            <a:off x="4038600" y="40386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AutoShape 10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6360000">
            <a:off x="3352800" y="40386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 rot="14940000">
            <a:off x="3924300" y="3086100"/>
            <a:ext cx="609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 rot="5040000">
            <a:off x="3733800" y="4343400"/>
            <a:ext cx="1371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970</Words>
  <Application>Microsoft Office PowerPoint</Application>
  <PresentationFormat>On-screen Show (4:3)</PresentationFormat>
  <Paragraphs>305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FMD OUTBREAK: A Practical Example of Adressing Gaps in Control Strategy</vt:lpstr>
      <vt:lpstr>HISTORY OF FMD IN BOTSWANA (1963 to 2011)</vt:lpstr>
      <vt:lpstr>Slide 3</vt:lpstr>
      <vt:lpstr>Slide 4</vt:lpstr>
      <vt:lpstr>Slide 5</vt:lpstr>
      <vt:lpstr>HISTORY OF FMD IN BOTSWANA (1963 to 2011)</vt:lpstr>
      <vt:lpstr>Slide 7</vt:lpstr>
      <vt:lpstr>Slide 8</vt:lpstr>
      <vt:lpstr>Slide 9</vt:lpstr>
      <vt:lpstr>Slide 10</vt:lpstr>
      <vt:lpstr>Slide 11</vt:lpstr>
      <vt:lpstr>1st Questions</vt:lpstr>
      <vt:lpstr>Slide 13</vt:lpstr>
      <vt:lpstr>Slide 14</vt:lpstr>
      <vt:lpstr>Initial PVM Results</vt:lpstr>
      <vt:lpstr>PVM</vt:lpstr>
      <vt:lpstr>Initial PVM Results</vt:lpstr>
      <vt:lpstr>Follow up PVM Sat 2</vt:lpstr>
      <vt:lpstr>%Protection over time</vt:lpstr>
      <vt:lpstr>Antibody titres progression</vt:lpstr>
      <vt:lpstr>Antibody titre progression in juveniles and calves </vt:lpstr>
      <vt:lpstr>OTHER PVM RESULTS</vt:lpstr>
      <vt:lpstr>Antibody titers progression</vt:lpstr>
      <vt:lpstr>RECOMMENDATIONS</vt:lpstr>
      <vt:lpstr>Slide 25</vt:lpstr>
      <vt:lpstr>2nd Questions</vt:lpstr>
      <vt:lpstr>Slide 27</vt:lpstr>
      <vt:lpstr>Slide 28</vt:lpstr>
      <vt:lpstr>Slide 29</vt:lpstr>
      <vt:lpstr>Vaccine matching</vt:lpstr>
      <vt:lpstr>Slide 31</vt:lpstr>
      <vt:lpstr>SADC FMD situation 2002 – 2011 (selected)</vt:lpstr>
      <vt:lpstr>Slide 33</vt:lpstr>
      <vt:lpstr>Slide 34</vt:lpstr>
      <vt:lpstr>Slide 35</vt:lpstr>
      <vt:lpstr>Slide 36</vt:lpstr>
      <vt:lpstr>Project Drivers</vt:lpstr>
      <vt:lpstr>Vaccine Production</vt:lpstr>
      <vt:lpstr>Definitions</vt:lpstr>
      <vt:lpstr>NSPs AND “DIVA” VACCINE</vt:lpstr>
      <vt:lpstr>Purified vaccine Perfomane</vt:lpstr>
      <vt:lpstr>SAFETY MONITORING</vt:lpstr>
      <vt:lpstr>Potency</vt:lpstr>
      <vt:lpstr>What we want to achieve with vaccination </vt:lpstr>
      <vt:lpstr>Vaccine Application</vt:lpstr>
      <vt:lpstr>HERD LEVEL IMMUNITY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gthobokwe</dc:creator>
  <cp:lastModifiedBy>gthobokwe</cp:lastModifiedBy>
  <cp:revision>54</cp:revision>
  <dcterms:created xsi:type="dcterms:W3CDTF">2012-04-16T19:44:41Z</dcterms:created>
  <dcterms:modified xsi:type="dcterms:W3CDTF">2012-04-19T06:51:14Z</dcterms:modified>
</cp:coreProperties>
</file>